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8"/>
  </p:notesMasterIdLst>
  <p:sldIdLst>
    <p:sldId id="256" r:id="rId2"/>
    <p:sldId id="257" r:id="rId3"/>
    <p:sldId id="341" r:id="rId4"/>
    <p:sldId id="258" r:id="rId5"/>
    <p:sldId id="261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343" r:id="rId16"/>
    <p:sldId id="344" r:id="rId17"/>
    <p:sldId id="275" r:id="rId18"/>
    <p:sldId id="342" r:id="rId19"/>
    <p:sldId id="276" r:id="rId20"/>
    <p:sldId id="277" r:id="rId21"/>
    <p:sldId id="278" r:id="rId22"/>
    <p:sldId id="404" r:id="rId23"/>
    <p:sldId id="402" r:id="rId24"/>
    <p:sldId id="403" r:id="rId25"/>
    <p:sldId id="263" r:id="rId26"/>
    <p:sldId id="316" r:id="rId27"/>
    <p:sldId id="393" r:id="rId28"/>
    <p:sldId id="259" r:id="rId29"/>
    <p:sldId id="260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337" r:id="rId39"/>
    <p:sldId id="338" r:id="rId40"/>
    <p:sldId id="339" r:id="rId41"/>
    <p:sldId id="405" r:id="rId42"/>
    <p:sldId id="406" r:id="rId43"/>
    <p:sldId id="407" r:id="rId44"/>
    <p:sldId id="408" r:id="rId45"/>
    <p:sldId id="279" r:id="rId46"/>
    <p:sldId id="280" r:id="rId47"/>
    <p:sldId id="346" r:id="rId48"/>
    <p:sldId id="347" r:id="rId49"/>
    <p:sldId id="348" r:id="rId50"/>
    <p:sldId id="283" r:id="rId51"/>
    <p:sldId id="284" r:id="rId52"/>
    <p:sldId id="285" r:id="rId53"/>
    <p:sldId id="305" r:id="rId54"/>
    <p:sldId id="262" r:id="rId55"/>
    <p:sldId id="282" r:id="rId56"/>
    <p:sldId id="286" r:id="rId57"/>
    <p:sldId id="359" r:id="rId58"/>
    <p:sldId id="372" r:id="rId59"/>
    <p:sldId id="293" r:id="rId60"/>
    <p:sldId id="374" r:id="rId61"/>
    <p:sldId id="303" r:id="rId62"/>
    <p:sldId id="375" r:id="rId63"/>
    <p:sldId id="300" r:id="rId64"/>
    <p:sldId id="382" r:id="rId65"/>
    <p:sldId id="387" r:id="rId66"/>
    <p:sldId id="389" r:id="rId67"/>
    <p:sldId id="310" r:id="rId68"/>
    <p:sldId id="391" r:id="rId69"/>
    <p:sldId id="392" r:id="rId70"/>
    <p:sldId id="297" r:id="rId71"/>
    <p:sldId id="301" r:id="rId72"/>
    <p:sldId id="409" r:id="rId73"/>
    <p:sldId id="410" r:id="rId74"/>
    <p:sldId id="411" r:id="rId75"/>
    <p:sldId id="412" r:id="rId76"/>
    <p:sldId id="340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C0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98"/>
    <p:restoredTop sz="94643"/>
  </p:normalViewPr>
  <p:slideViewPr>
    <p:cSldViewPr snapToGrid="0" snapToObjects="1">
      <p:cViewPr varScale="1">
        <p:scale>
          <a:sx n="128" d="100"/>
          <a:sy n="128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B32B2-752D-6F41-AC57-929B8A34EC2F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AA8B8-48D8-C045-B6E1-F30CE73AB5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8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700E0-CA4A-954C-AA92-2C8F6195C2D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2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1921946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2843-FE11-3549-987B-EA2849E0D0F0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75D4-42DF-D745-8154-DFDE7D5F68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09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2017/REC-xslt-30-20170608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tif"/><Relationship Id="rId4" Type="http://schemas.openxmlformats.org/officeDocument/2006/relationships/image" Target="../media/image40.t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COMP1204: Revision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Oli Bills</a:t>
            </a:r>
          </a:p>
          <a:p>
            <a:r>
              <a:rPr lang="en-GB" dirty="0" err="1"/>
              <a:t>ofb@ecs.soton.ac.uk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277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XML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XML elements must have a </a:t>
            </a:r>
            <a:r>
              <a:rPr lang="en-GB" b="1" dirty="0"/>
              <a:t>closing tag</a:t>
            </a:r>
          </a:p>
          <a:p>
            <a:r>
              <a:rPr lang="en-GB" dirty="0"/>
              <a:t>XML tags are </a:t>
            </a:r>
            <a:r>
              <a:rPr lang="en-GB" b="1" dirty="0"/>
              <a:t>case sensitive</a:t>
            </a:r>
          </a:p>
          <a:p>
            <a:r>
              <a:rPr lang="en-GB" dirty="0"/>
              <a:t>XML elements must be properly </a:t>
            </a:r>
            <a:r>
              <a:rPr lang="en-GB" b="1" dirty="0"/>
              <a:t>nested</a:t>
            </a:r>
          </a:p>
          <a:p>
            <a:r>
              <a:rPr lang="en-GB" dirty="0"/>
              <a:t>XML Documents must have a </a:t>
            </a:r>
            <a:r>
              <a:rPr lang="en-GB" b="1" dirty="0"/>
              <a:t>root element</a:t>
            </a:r>
          </a:p>
          <a:p>
            <a:r>
              <a:rPr lang="en-GB" dirty="0"/>
              <a:t>XML attributes must be quoted e.g. &lt;tag </a:t>
            </a:r>
            <a:r>
              <a:rPr lang="en-GB" dirty="0" err="1"/>
              <a:t>attr</a:t>
            </a:r>
            <a:r>
              <a:rPr lang="en-GB" dirty="0"/>
              <a:t>=“</a:t>
            </a:r>
            <a:r>
              <a:rPr lang="mr-IN" dirty="0"/>
              <a:t>…</a:t>
            </a:r>
            <a:r>
              <a:rPr lang="en-GB" dirty="0"/>
              <a:t>”&gt;</a:t>
            </a:r>
          </a:p>
        </p:txBody>
      </p:sp>
    </p:spTree>
    <p:extLst>
      <p:ext uri="{BB962C8B-B14F-4D97-AF65-F5344CB8AC3E}">
        <p14:creationId xmlns:p14="http://schemas.microsoft.com/office/powerpoint/2010/main" val="1500739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XML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/>
              <a:t>Syntax</a:t>
            </a:r>
            <a:r>
              <a:rPr lang="en-GB" dirty="0"/>
              <a:t>: defines how XML should be written (write it correctly)</a:t>
            </a:r>
          </a:p>
          <a:p>
            <a:r>
              <a:rPr lang="en-GB" b="1" dirty="0"/>
              <a:t>Namespaces</a:t>
            </a:r>
            <a:r>
              <a:rPr lang="en-GB" dirty="0"/>
              <a:t>: global semantic partitions (avoid name conflicts)</a:t>
            </a:r>
          </a:p>
          <a:p>
            <a:r>
              <a:rPr lang="en-GB" b="1" dirty="0"/>
              <a:t>Schema</a:t>
            </a:r>
            <a:r>
              <a:rPr lang="en-GB" dirty="0"/>
              <a:t>: semantic definitions or validity (write it properly!)</a:t>
            </a:r>
          </a:p>
          <a:p>
            <a:r>
              <a:rPr lang="en-GB" b="1" dirty="0"/>
              <a:t>XSLT</a:t>
            </a:r>
            <a:r>
              <a:rPr lang="en-GB" dirty="0"/>
              <a:t>: language to transform XML documents (format it!)</a:t>
            </a:r>
          </a:p>
          <a:p>
            <a:pPr lvl="1"/>
            <a:r>
              <a:rPr lang="en-GB" dirty="0"/>
              <a:t>e.g., stylesheets (much more powerful than CSS)</a:t>
            </a:r>
          </a:p>
          <a:p>
            <a:r>
              <a:rPr lang="en-GB" b="1" dirty="0"/>
              <a:t>XPATH</a:t>
            </a:r>
            <a:r>
              <a:rPr lang="en-GB" dirty="0"/>
              <a:t> - individual items in XML documents (Locate data)</a:t>
            </a:r>
          </a:p>
          <a:p>
            <a:r>
              <a:rPr lang="en-GB" b="1" dirty="0"/>
              <a:t>XQUERY</a:t>
            </a:r>
            <a:r>
              <a:rPr lang="en-GB" dirty="0"/>
              <a:t> - generalised query language for XML-based databases (query it)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357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We want a way to define a correctly-formatted XML file with our own tags, attributes and structure</a:t>
            </a:r>
          </a:p>
          <a:p>
            <a:r>
              <a:rPr lang="en-GB" dirty="0"/>
              <a:t>Can be used to ensure a valid file</a:t>
            </a:r>
          </a:p>
          <a:p>
            <a:r>
              <a:rPr lang="en-GB" dirty="0"/>
              <a:t>Can be used as a template</a:t>
            </a:r>
          </a:p>
          <a:p>
            <a:r>
              <a:rPr lang="en-GB" dirty="0"/>
              <a:t>Can be used to identify any errors</a:t>
            </a:r>
          </a:p>
          <a:p>
            <a:r>
              <a:rPr lang="en-GB" dirty="0"/>
              <a:t>Eases parsing</a:t>
            </a:r>
          </a:p>
          <a:p>
            <a:pPr lvl="1"/>
            <a:r>
              <a:rPr lang="en-GB" dirty="0"/>
              <a:t>Can build rules based on tags and attributes</a:t>
            </a:r>
          </a:p>
          <a:p>
            <a:r>
              <a:rPr lang="en-GB" dirty="0"/>
              <a:t>Greater </a:t>
            </a:r>
            <a:r>
              <a:rPr lang="en-GB" dirty="0" err="1"/>
              <a:t>effiency</a:t>
            </a:r>
            <a:endParaRPr lang="en-GB" dirty="0"/>
          </a:p>
          <a:p>
            <a:endParaRPr lang="en-GB" dirty="0"/>
          </a:p>
          <a:p>
            <a:r>
              <a:rPr lang="en-GB" dirty="0"/>
              <a:t>Various elements</a:t>
            </a:r>
          </a:p>
          <a:p>
            <a:pPr lvl="1"/>
            <a:r>
              <a:rPr lang="en-GB" dirty="0"/>
              <a:t>Elements, sequences, types, attributes</a:t>
            </a:r>
          </a:p>
        </p:txBody>
      </p:sp>
    </p:spTree>
    <p:extLst>
      <p:ext uri="{BB962C8B-B14F-4D97-AF65-F5344CB8AC3E}">
        <p14:creationId xmlns:p14="http://schemas.microsoft.com/office/powerpoint/2010/main" val="1247413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904642" cy="486434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XML files can reference and include other files</a:t>
            </a:r>
          </a:p>
          <a:p>
            <a:r>
              <a:rPr lang="en-GB" dirty="0"/>
              <a:t>Take the university for example</a:t>
            </a:r>
          </a:p>
          <a:p>
            <a:pPr lvl="1"/>
            <a:r>
              <a:rPr lang="en-GB" dirty="0"/>
              <a:t>There are XML files which contain </a:t>
            </a:r>
          </a:p>
          <a:p>
            <a:pPr lvl="2"/>
            <a:r>
              <a:rPr lang="en-GB" dirty="0"/>
              <a:t>People</a:t>
            </a:r>
          </a:p>
          <a:p>
            <a:pPr lvl="2"/>
            <a:r>
              <a:rPr lang="en-GB" dirty="0"/>
              <a:t>Buildings</a:t>
            </a:r>
          </a:p>
          <a:p>
            <a:pPr lvl="2"/>
            <a:r>
              <a:rPr lang="en-GB" dirty="0"/>
              <a:t>Rooms</a:t>
            </a:r>
          </a:p>
          <a:p>
            <a:pPr lvl="1"/>
            <a:r>
              <a:rPr lang="en-GB" dirty="0"/>
              <a:t>There are external XML files which link in</a:t>
            </a:r>
          </a:p>
          <a:p>
            <a:pPr lvl="2"/>
            <a:r>
              <a:rPr lang="en-GB" dirty="0"/>
              <a:t>Bus times</a:t>
            </a:r>
          </a:p>
          <a:p>
            <a:pPr lvl="2"/>
            <a:r>
              <a:rPr lang="en-GB" dirty="0"/>
              <a:t>Roads</a:t>
            </a:r>
          </a:p>
          <a:p>
            <a:r>
              <a:rPr lang="en-GB" dirty="0"/>
              <a:t>You define your own tags for your things (e.g. person, building), but other people may also define tags with the same name, which are different to yours</a:t>
            </a:r>
          </a:p>
          <a:p>
            <a:r>
              <a:rPr lang="en-GB" dirty="0"/>
              <a:t>The solution: Namespaces</a:t>
            </a:r>
          </a:p>
          <a:p>
            <a:pPr lvl="1"/>
            <a:r>
              <a:rPr lang="en-GB" dirty="0"/>
              <a:t>You define your tags in your namespace</a:t>
            </a:r>
          </a:p>
          <a:p>
            <a:pPr lvl="1"/>
            <a:r>
              <a:rPr lang="en-GB" dirty="0"/>
              <a:t>They define their tags in their namespace</a:t>
            </a:r>
          </a:p>
          <a:p>
            <a:pPr lvl="1"/>
            <a:r>
              <a:rPr lang="en-GB" dirty="0"/>
              <a:t>No conflicts!</a:t>
            </a:r>
          </a:p>
          <a:p>
            <a:r>
              <a:rPr lang="en-GB" dirty="0"/>
              <a:t>Define using </a:t>
            </a:r>
            <a:r>
              <a:rPr lang="en-GB" dirty="0" err="1"/>
              <a:t>xmlns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93" y="2404208"/>
            <a:ext cx="4529207" cy="784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615" y="3421917"/>
            <a:ext cx="3318061" cy="3034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5323" y="1899940"/>
            <a:ext cx="245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FOAF: Friend of </a:t>
            </a:r>
            <a:r>
              <a:rPr lang="en-GB"/>
              <a:t>a Friend</a:t>
            </a:r>
          </a:p>
        </p:txBody>
      </p:sp>
    </p:spTree>
    <p:extLst>
      <p:ext uri="{BB962C8B-B14F-4D97-AF65-F5344CB8AC3E}">
        <p14:creationId xmlns:p14="http://schemas.microsoft.com/office/powerpoint/2010/main" val="40932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to navigate through elements and attributes in XML documents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54" y="3070468"/>
            <a:ext cx="3772355" cy="3241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16" y="2877081"/>
            <a:ext cx="5073336" cy="362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D43F-348E-754D-AFD7-3D7EE171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XPATH: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F4E81-303D-0A4C-AF6E-1FBBFFAB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Getting a node</a:t>
            </a:r>
          </a:p>
          <a:p>
            <a:r>
              <a:rPr lang="en-US" dirty="0"/>
              <a:t>Getting all nodes</a:t>
            </a:r>
          </a:p>
          <a:p>
            <a:r>
              <a:rPr lang="en-US" dirty="0"/>
              <a:t>Indirect nodes</a:t>
            </a:r>
          </a:p>
          <a:p>
            <a:r>
              <a:rPr lang="en-US" dirty="0"/>
              <a:t>Getting attributes</a:t>
            </a:r>
          </a:p>
          <a:p>
            <a:r>
              <a:rPr lang="en-US" dirty="0"/>
              <a:t>Getting text</a:t>
            </a:r>
          </a:p>
          <a:p>
            <a:r>
              <a:rPr lang="en-US" dirty="0"/>
              <a:t>Getting everything</a:t>
            </a:r>
          </a:p>
          <a:p>
            <a:r>
              <a:rPr lang="en-US" dirty="0"/>
              <a:t>Numerical referencing</a:t>
            </a:r>
          </a:p>
          <a:p>
            <a:r>
              <a:rPr lang="en-US" dirty="0"/>
              <a:t>Filtering by node</a:t>
            </a:r>
          </a:p>
          <a:p>
            <a:r>
              <a:rPr lang="en-US" dirty="0"/>
              <a:t>Filtering by attribute</a:t>
            </a:r>
          </a:p>
          <a:p>
            <a:r>
              <a:rPr lang="en-US" dirty="0"/>
              <a:t>Boolean logic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String functions</a:t>
            </a:r>
          </a:p>
        </p:txBody>
      </p:sp>
    </p:spTree>
    <p:extLst>
      <p:ext uri="{BB962C8B-B14F-4D97-AF65-F5344CB8AC3E}">
        <p14:creationId xmlns:p14="http://schemas.microsoft.com/office/powerpoint/2010/main" val="2996278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D43F-348E-754D-AFD7-3D7EE171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XPATH: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F4E81-303D-0A4C-AF6E-1FBBFFAB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Getting a node: </a:t>
            </a:r>
            <a:r>
              <a:rPr lang="en-US" dirty="0"/>
              <a:t>/path/to/element</a:t>
            </a:r>
          </a:p>
          <a:p>
            <a:r>
              <a:rPr lang="en-US" b="1" dirty="0"/>
              <a:t>Getting all nodes: </a:t>
            </a:r>
            <a:r>
              <a:rPr lang="en-US" dirty="0"/>
              <a:t>//node, //*, /node/*/node2</a:t>
            </a:r>
          </a:p>
          <a:p>
            <a:r>
              <a:rPr lang="en-US" b="1" dirty="0"/>
              <a:t>Indirect nodes: </a:t>
            </a:r>
            <a:r>
              <a:rPr lang="en-US" dirty="0"/>
              <a:t>/node1//node3</a:t>
            </a:r>
          </a:p>
          <a:p>
            <a:r>
              <a:rPr lang="en-US" b="1" dirty="0"/>
              <a:t>Getting attributes:</a:t>
            </a:r>
            <a:r>
              <a:rPr lang="en-US" dirty="0"/>
              <a:t> /node/@Attribute</a:t>
            </a:r>
          </a:p>
          <a:p>
            <a:r>
              <a:rPr lang="en-US" b="1" dirty="0"/>
              <a:t>Getting text: </a:t>
            </a:r>
            <a:r>
              <a:rPr lang="en-US" dirty="0"/>
              <a:t>/node/text()</a:t>
            </a:r>
          </a:p>
          <a:p>
            <a:r>
              <a:rPr lang="en-US" b="1" dirty="0"/>
              <a:t>Getting everything:</a:t>
            </a:r>
            <a:r>
              <a:rPr lang="en-US" dirty="0"/>
              <a:t> //text()</a:t>
            </a:r>
          </a:p>
          <a:p>
            <a:r>
              <a:rPr lang="en-US" b="1" dirty="0"/>
              <a:t>Numerical referencing: </a:t>
            </a:r>
            <a:r>
              <a:rPr lang="en-US" dirty="0"/>
              <a:t>/node[n]</a:t>
            </a:r>
          </a:p>
          <a:p>
            <a:r>
              <a:rPr lang="en-US" b="1" dirty="0"/>
              <a:t>Filtering by node: </a:t>
            </a:r>
            <a:r>
              <a:rPr lang="en-US" dirty="0"/>
              <a:t>//Node1[Node2]</a:t>
            </a:r>
          </a:p>
          <a:p>
            <a:r>
              <a:rPr lang="en-US" b="1" dirty="0"/>
              <a:t>Filtering by attribute: </a:t>
            </a:r>
            <a:r>
              <a:rPr lang="en-US" dirty="0"/>
              <a:t>//Node1[@Attribute=“Value”]</a:t>
            </a:r>
          </a:p>
          <a:p>
            <a:r>
              <a:rPr lang="en-US" b="1" dirty="0"/>
              <a:t>Boolean logic: </a:t>
            </a:r>
            <a:r>
              <a:rPr lang="en-US" dirty="0"/>
              <a:t>//Node|//Node2, //Node[@id=1 or @id=2]</a:t>
            </a:r>
          </a:p>
          <a:p>
            <a:r>
              <a:rPr lang="en-US" b="1" dirty="0"/>
              <a:t>Navigation: </a:t>
            </a:r>
            <a:r>
              <a:rPr lang="en-US" dirty="0"/>
              <a:t>. And ..</a:t>
            </a:r>
          </a:p>
          <a:p>
            <a:r>
              <a:rPr lang="en-US" b="1" dirty="0"/>
              <a:t>String functions: </a:t>
            </a:r>
            <a:r>
              <a:rPr lang="en-US" dirty="0"/>
              <a:t>contains, string-length, starts-with etc.</a:t>
            </a:r>
          </a:p>
        </p:txBody>
      </p:sp>
    </p:spTree>
    <p:extLst>
      <p:ext uri="{BB962C8B-B14F-4D97-AF65-F5344CB8AC3E}">
        <p14:creationId xmlns:p14="http://schemas.microsoft.com/office/powerpoint/2010/main" val="614250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XSLT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951535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A step beyond CSS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Just decides </a:t>
            </a:r>
            <a:r>
              <a:rPr lang="en-GB" b="1" dirty="0"/>
              <a:t>how to display </a:t>
            </a:r>
            <a:r>
              <a:rPr lang="en-GB" dirty="0"/>
              <a:t>certain elements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err="1"/>
              <a:t>eXtensiable</a:t>
            </a:r>
            <a:r>
              <a:rPr lang="en-GB" dirty="0"/>
              <a:t> Stylesheet Language Transformations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It </a:t>
            </a:r>
            <a:r>
              <a:rPr lang="en-GB" b="1" dirty="0"/>
              <a:t>transforms</a:t>
            </a:r>
            <a:r>
              <a:rPr lang="en-GB" dirty="0"/>
              <a:t> the input -&gt; output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Use to add/remove elements to/from output file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Re-arrange/sort elements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Perform tests, make decisions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Hide/display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Uses XPATH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62" y="1825625"/>
            <a:ext cx="2953700" cy="35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3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0F00-AF27-DB4E-A045-CBD3C718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XSLT: Putting it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A573-0E64-884A-815B-11925E149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Using XPath to build a new document</a:t>
            </a:r>
          </a:p>
          <a:p>
            <a:endParaRPr lang="en-GB" dirty="0"/>
          </a:p>
          <a:p>
            <a:r>
              <a:rPr lang="en-GB" dirty="0"/>
              <a:t>&lt;</a:t>
            </a:r>
            <a:r>
              <a:rPr lang="en-GB" dirty="0" err="1"/>
              <a:t>xsl:stylesheet</a:t>
            </a:r>
            <a:r>
              <a:rPr lang="en-GB" dirty="0"/>
              <a:t>&gt; or &lt;</a:t>
            </a:r>
            <a:r>
              <a:rPr lang="en-GB" dirty="0" err="1"/>
              <a:t>xsl:transform</a:t>
            </a:r>
            <a:r>
              <a:rPr lang="en-GB" dirty="0"/>
              <a:t>&gt; (the same)</a:t>
            </a:r>
          </a:p>
          <a:p>
            <a:pPr lvl="1"/>
            <a:r>
              <a:rPr lang="en-GB" dirty="0"/>
              <a:t>Define the root element</a:t>
            </a:r>
          </a:p>
          <a:p>
            <a:r>
              <a:rPr lang="en-GB" dirty="0"/>
              <a:t>&lt;</a:t>
            </a:r>
            <a:r>
              <a:rPr lang="en-GB" dirty="0" err="1"/>
              <a:t>xsl:template</a:t>
            </a:r>
            <a:r>
              <a:rPr lang="en-GB" dirty="0"/>
              <a:t> match=”XPath"&gt;</a:t>
            </a:r>
          </a:p>
          <a:p>
            <a:pPr lvl="1"/>
            <a:r>
              <a:rPr lang="en-GB" dirty="0"/>
              <a:t>Contains the rules, applied to the match</a:t>
            </a:r>
          </a:p>
          <a:p>
            <a:r>
              <a:rPr lang="en-GB" dirty="0"/>
              <a:t>&lt;</a:t>
            </a:r>
            <a:r>
              <a:rPr lang="en-GB" dirty="0" err="1"/>
              <a:t>xsl:for-each</a:t>
            </a:r>
            <a:r>
              <a:rPr lang="en-GB" dirty="0"/>
              <a:t> select=”</a:t>
            </a:r>
            <a:r>
              <a:rPr lang="en-GB" i="1" dirty="0"/>
              <a:t>XPath</a:t>
            </a:r>
            <a:r>
              <a:rPr lang="en-GB" dirty="0"/>
              <a:t>"&gt;</a:t>
            </a:r>
          </a:p>
          <a:p>
            <a:pPr lvl="1"/>
            <a:r>
              <a:rPr lang="en-GB" dirty="0"/>
              <a:t>Loop over the given path</a:t>
            </a:r>
          </a:p>
          <a:p>
            <a:r>
              <a:rPr lang="en-GB" dirty="0"/>
              <a:t>&lt;</a:t>
            </a:r>
            <a:r>
              <a:rPr lang="en-GB" dirty="0" err="1"/>
              <a:t>xsl:value-of</a:t>
            </a:r>
            <a:r>
              <a:rPr lang="en-GB" dirty="0"/>
              <a:t> select=”</a:t>
            </a:r>
            <a:r>
              <a:rPr lang="en-GB" i="1" dirty="0"/>
              <a:t>XPath</a:t>
            </a:r>
            <a:r>
              <a:rPr lang="en-GB" dirty="0"/>
              <a:t>”&gt;</a:t>
            </a:r>
          </a:p>
          <a:p>
            <a:pPr lvl="1"/>
            <a:r>
              <a:rPr lang="en-GB" dirty="0"/>
              <a:t>Display the value of the given path</a:t>
            </a:r>
          </a:p>
          <a:p>
            <a:r>
              <a:rPr lang="en-GB" dirty="0"/>
              <a:t>&lt;</a:t>
            </a:r>
            <a:r>
              <a:rPr lang="en-GB" dirty="0" err="1"/>
              <a:t>xsl:if</a:t>
            </a:r>
            <a:r>
              <a:rPr lang="en-GB" dirty="0"/>
              <a:t> test="</a:t>
            </a:r>
            <a:r>
              <a:rPr lang="en-GB" i="1" dirty="0"/>
              <a:t>expression</a:t>
            </a:r>
            <a:r>
              <a:rPr lang="en-GB" dirty="0"/>
              <a:t>"&gt;</a:t>
            </a:r>
          </a:p>
          <a:p>
            <a:pPr lvl="1"/>
            <a:r>
              <a:rPr lang="en-GB" dirty="0"/>
              <a:t>Allows conditional branches</a:t>
            </a:r>
          </a:p>
          <a:p>
            <a:r>
              <a:rPr lang="en-GB" dirty="0"/>
              <a:t>More tags: </a:t>
            </a:r>
            <a:r>
              <a:rPr lang="en-GB" dirty="0">
                <a:hlinkClick r:id="rId2"/>
              </a:rPr>
              <a:t>https://www.w3.org/TR/2017/REC-xslt-30-20170608/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437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47936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360246" y="28331"/>
            <a:ext cx="6510606" cy="3400669"/>
            <a:chOff x="2360246" y="28331"/>
            <a:chExt cx="6510606" cy="34006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6822" y="28331"/>
              <a:ext cx="6174030" cy="340066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246" y="17115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+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73295" y="3561860"/>
            <a:ext cx="2456323" cy="3296140"/>
            <a:chOff x="2373295" y="3561860"/>
            <a:chExt cx="2456323" cy="32961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6822" y="3561860"/>
              <a:ext cx="2132796" cy="329614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73295" y="51112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=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504" y="3778983"/>
            <a:ext cx="3603087" cy="266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3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be in the exam?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090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Unix family of operating systems (Linux, BSD, OS X) </a:t>
            </a:r>
            <a:br>
              <a:rPr lang="en-US" dirty="0"/>
            </a:br>
            <a:r>
              <a:rPr lang="en-US" dirty="0"/>
              <a:t>- The Unix philosophy and environment; files, processes, pipes, filters and basic utilities </a:t>
            </a:r>
            <a:br>
              <a:rPr lang="en-US" dirty="0"/>
            </a:br>
            <a:r>
              <a:rPr lang="en-US" dirty="0"/>
              <a:t>- Data manipulation tools; editors, grep and other utilities </a:t>
            </a:r>
            <a:br>
              <a:rPr lang="en-US" dirty="0"/>
            </a:br>
            <a:r>
              <a:rPr lang="en-US" strike="sngStrike" dirty="0"/>
              <a:t>- Scripting </a:t>
            </a:r>
            <a:br>
              <a:rPr lang="en-US" dirty="0"/>
            </a:br>
            <a:r>
              <a:rPr lang="en-US" dirty="0"/>
              <a:t>- Shells and shell programming </a:t>
            </a:r>
            <a:br>
              <a:rPr lang="en-US" dirty="0"/>
            </a:br>
            <a:r>
              <a:rPr lang="en-US" dirty="0"/>
              <a:t>- Program development tools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Structured documents and markup languages </a:t>
            </a:r>
            <a:br>
              <a:rPr lang="en-US" dirty="0"/>
            </a:br>
            <a:r>
              <a:rPr lang="en-US" strike="sngStrike" dirty="0"/>
              <a:t>- </a:t>
            </a:r>
            <a:r>
              <a:rPr lang="en-US" strike="sngStrike" dirty="0" err="1"/>
              <a:t>LaTeX</a:t>
            </a:r>
            <a:r>
              <a:rPr lang="en-US" strike="sngStrike" dirty="0"/>
              <a:t> </a:t>
            </a:r>
            <a:br>
              <a:rPr lang="en-US" dirty="0"/>
            </a:br>
            <a:r>
              <a:rPr lang="en-US" dirty="0"/>
              <a:t>- XML-based languages (HTML, </a:t>
            </a:r>
            <a:r>
              <a:rPr lang="en-US" dirty="0" err="1"/>
              <a:t>DocBook</a:t>
            </a:r>
            <a:r>
              <a:rPr lang="en-US" dirty="0"/>
              <a:t>)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Database systems </a:t>
            </a:r>
            <a:br>
              <a:rPr lang="en-US" dirty="0"/>
            </a:br>
            <a:r>
              <a:rPr lang="en-US" dirty="0"/>
              <a:t>- Rationale behind Database Systems </a:t>
            </a:r>
            <a:br>
              <a:rPr lang="en-US" dirty="0"/>
            </a:br>
            <a:r>
              <a:rPr lang="en-US" dirty="0"/>
              <a:t>- Database Modelling using the Entity-Relationship Model </a:t>
            </a:r>
            <a:br>
              <a:rPr lang="en-US" dirty="0"/>
            </a:br>
            <a:r>
              <a:rPr lang="en-US" dirty="0"/>
              <a:t>- Data Models and Data Sublanguages </a:t>
            </a:r>
            <a:br>
              <a:rPr lang="en-US" dirty="0"/>
            </a:br>
            <a:r>
              <a:rPr lang="en-US" dirty="0"/>
              <a:t>- Practical SQL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Relational Model </a:t>
            </a:r>
            <a:br>
              <a:rPr lang="en-US" dirty="0"/>
            </a:br>
            <a:r>
              <a:rPr lang="en-US" dirty="0"/>
              <a:t>- Relations, domains, attributes, keys, dependencies 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Normalisation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74015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HTML is an application of SGML</a:t>
            </a:r>
          </a:p>
          <a:p>
            <a:pPr lvl="1"/>
            <a:r>
              <a:rPr lang="en-GB" dirty="0"/>
              <a:t>HTML tells you how to display tags, whereas XML tells you what the data means</a:t>
            </a:r>
          </a:p>
          <a:p>
            <a:pPr lvl="1"/>
            <a:r>
              <a:rPr lang="en-GB" dirty="0"/>
              <a:t>Rules based on tags (e.g. b = bold)</a:t>
            </a:r>
          </a:p>
          <a:p>
            <a:r>
              <a:rPr lang="en-GB" dirty="0"/>
              <a:t>XHTML is an application of XML (more restrictive than SGML)</a:t>
            </a:r>
          </a:p>
          <a:p>
            <a:r>
              <a:rPr lang="en-GB" dirty="0"/>
              <a:t>Modern HTML5 while based on the ideas in SGML is not SGML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1544150"/>
            <a:ext cx="4660146" cy="2582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735" y="4658107"/>
            <a:ext cx="4814277" cy="1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structured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7" y="1690689"/>
            <a:ext cx="2946400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766" y="2372458"/>
            <a:ext cx="3580421" cy="2707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4766" y="5267569"/>
            <a:ext cx="325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JSON: </a:t>
            </a:r>
            <a:r>
              <a:rPr lang="en-GB"/>
              <a:t>JavaScript Object Notation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266" y="6260123"/>
            <a:ext cx="366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YAML: Yet Another </a:t>
            </a:r>
            <a:r>
              <a:rPr lang="en-GB" dirty="0" err="1"/>
              <a:t>Markup</a:t>
            </a:r>
            <a:r>
              <a:rPr lang="en-GB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80069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515876" y="2165341"/>
            <a:ext cx="8112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Which of these statements about XML is not true?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15877" y="2871477"/>
            <a:ext cx="449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a) XML tags are case sensitive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15876" y="3598468"/>
            <a:ext cx="5239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b) XML tags must have closing tags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515876" y="4292371"/>
            <a:ext cx="507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c) XML attributes must be quoted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515876" y="4986274"/>
            <a:ext cx="5355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d) XML tags must have namespaces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418867" y="4943864"/>
            <a:ext cx="5587492" cy="6501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336A9-2E42-0C48-ADF4-4D876A8AFD89}"/>
              </a:ext>
            </a:extLst>
          </p:cNvPr>
          <p:cNvSpPr txBox="1"/>
          <p:nvPr/>
        </p:nvSpPr>
        <p:spPr>
          <a:xfrm>
            <a:off x="148831" y="6091096"/>
            <a:ext cx="8995169" cy="65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XML tags can be in namespaces to allow working with multiple similarly named tags but they are not required</a:t>
            </a:r>
          </a:p>
        </p:txBody>
      </p:sp>
    </p:spTree>
    <p:extLst>
      <p:ext uri="{BB962C8B-B14F-4D97-AF65-F5344CB8AC3E}">
        <p14:creationId xmlns:p14="http://schemas.microsoft.com/office/powerpoint/2010/main" val="12516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529729" y="4298941"/>
            <a:ext cx="8112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Get all the ID values of all 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29730" y="5005077"/>
            <a:ext cx="1984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a) //actor/id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29729" y="5732068"/>
            <a:ext cx="2641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b) //actor/*/@id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4323401" y="5007712"/>
            <a:ext cx="2367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c) //actor[@id]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4323401" y="5732068"/>
            <a:ext cx="2322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d) //actor/@id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4323401" y="5732068"/>
            <a:ext cx="4318575" cy="5232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336A9-2E42-0C48-ADF4-4D876A8AFD89}"/>
              </a:ext>
            </a:extLst>
          </p:cNvPr>
          <p:cNvSpPr txBox="1"/>
          <p:nvPr/>
        </p:nvSpPr>
        <p:spPr>
          <a:xfrm>
            <a:off x="1523999" y="6464957"/>
            <a:ext cx="558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select all the actor nodes then grab the id @attribute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2E3C9-2310-CB46-87B9-8701729B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11" y="1417615"/>
            <a:ext cx="4580655" cy="27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529729" y="4298941"/>
            <a:ext cx="8112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Get just the name of the third singer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29730" y="5005077"/>
            <a:ext cx="196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a) /singer[3]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29729" y="5732068"/>
            <a:ext cx="2904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b) /singer[3]/text()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4323401" y="5007712"/>
            <a:ext cx="4154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c) //singers/singer[3]/text()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4323401" y="5732068"/>
            <a:ext cx="289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d) //singer[@id=6]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4295695" y="5015504"/>
            <a:ext cx="4318575" cy="5232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336A9-2E42-0C48-ADF4-4D876A8AFD89}"/>
              </a:ext>
            </a:extLst>
          </p:cNvPr>
          <p:cNvSpPr txBox="1"/>
          <p:nvPr/>
        </p:nvSpPr>
        <p:spPr>
          <a:xfrm>
            <a:off x="84449" y="6456424"/>
            <a:ext cx="897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Get the singers element, then get the third singer, then get the text. //singer[3] would be fine as well.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2E3C9-2310-CB46-87B9-8701729B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11" y="1417615"/>
            <a:ext cx="4580655" cy="27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Normalisation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246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Normalisation?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we want to avoid</a:t>
            </a:r>
          </a:p>
          <a:p>
            <a:pPr lvl="1"/>
            <a:r>
              <a:rPr lang="en-GB" dirty="0"/>
              <a:t>Redundant data</a:t>
            </a:r>
          </a:p>
          <a:p>
            <a:r>
              <a:rPr lang="en-GB" dirty="0"/>
              <a:t>Why do we want to avoid it</a:t>
            </a:r>
          </a:p>
          <a:p>
            <a:pPr lvl="1"/>
            <a:r>
              <a:rPr lang="en-GB" dirty="0"/>
              <a:t>Efficiency</a:t>
            </a:r>
          </a:p>
          <a:p>
            <a:pPr lvl="1"/>
            <a:r>
              <a:rPr lang="en-GB" dirty="0"/>
              <a:t>Maintenance</a:t>
            </a:r>
          </a:p>
          <a:p>
            <a:pPr lvl="1"/>
            <a:r>
              <a:rPr lang="en-GB" dirty="0"/>
              <a:t>Size</a:t>
            </a:r>
          </a:p>
          <a:p>
            <a:r>
              <a:rPr lang="en-GB" dirty="0"/>
              <a:t>How do we do it?</a:t>
            </a:r>
          </a:p>
          <a:p>
            <a:pPr lvl="1"/>
            <a:r>
              <a:rPr lang="en-GB" dirty="0"/>
              <a:t>Divide database into multiple tables</a:t>
            </a:r>
          </a:p>
          <a:p>
            <a:pPr lvl="1"/>
            <a:r>
              <a:rPr lang="en-GB" dirty="0"/>
              <a:t>Define relationships between them</a:t>
            </a:r>
          </a:p>
        </p:txBody>
      </p:sp>
    </p:spTree>
    <p:extLst>
      <p:ext uri="{BB962C8B-B14F-4D97-AF65-F5344CB8AC3E}">
        <p14:creationId xmlns:p14="http://schemas.microsoft.com/office/powerpoint/2010/main" val="3403929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Steps to being normal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First normal form</a:t>
            </a:r>
            <a:r>
              <a:rPr lang="en-GB" dirty="0"/>
              <a:t>: atomicity, find keys</a:t>
            </a:r>
          </a:p>
          <a:p>
            <a:r>
              <a:rPr lang="en-GB" b="1" dirty="0"/>
              <a:t>Second normal form</a:t>
            </a:r>
            <a:r>
              <a:rPr lang="en-GB" dirty="0"/>
              <a:t>: remove partial dependencies</a:t>
            </a:r>
          </a:p>
          <a:p>
            <a:pPr lvl="1"/>
            <a:r>
              <a:rPr lang="en-GB" dirty="0"/>
              <a:t>Non-key attributes must depend on every part of the primary key</a:t>
            </a:r>
          </a:p>
          <a:p>
            <a:r>
              <a:rPr lang="en-GB" b="1" dirty="0"/>
              <a:t>Third normal form</a:t>
            </a:r>
            <a:r>
              <a:rPr lang="en-GB" dirty="0"/>
              <a:t>: remove transitive dependencies</a:t>
            </a:r>
          </a:p>
          <a:p>
            <a:pPr lvl="1"/>
            <a:r>
              <a:rPr lang="en-GB" dirty="0"/>
              <a:t>No non-key attributes depend on another non-key attribute</a:t>
            </a:r>
          </a:p>
          <a:p>
            <a:r>
              <a:rPr lang="en-GB" b="1" dirty="0"/>
              <a:t>Boyce-</a:t>
            </a:r>
            <a:r>
              <a:rPr lang="en-GB" b="1" dirty="0" err="1"/>
              <a:t>Codd</a:t>
            </a:r>
            <a:r>
              <a:rPr lang="en-GB" b="1" dirty="0"/>
              <a:t> normal form</a:t>
            </a:r>
            <a:r>
              <a:rPr lang="en-GB" dirty="0"/>
              <a:t>: Stricter than 3NF</a:t>
            </a:r>
          </a:p>
          <a:p>
            <a:pPr lvl="1"/>
            <a:r>
              <a:rPr lang="en-GB" dirty="0"/>
              <a:t>Every attribute must be a fact about a key</a:t>
            </a:r>
          </a:p>
          <a:p>
            <a:endParaRPr lang="en-GB" dirty="0"/>
          </a:p>
          <a:p>
            <a:r>
              <a:rPr lang="en-GB" dirty="0"/>
              <a:t>There’s also fourth and fifth normal form (but we don’t really worry about those)</a:t>
            </a:r>
            <a:r>
              <a:rPr lang="mr-IN" dirty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5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Pre-Normalisation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690689"/>
            <a:ext cx="8026400" cy="207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800" y="3975122"/>
            <a:ext cx="547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1) Are there any non-atomic values or repeating groups?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558787"/>
            <a:ext cx="7988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0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to 1NF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Remove the repeating group of attributes to form new entities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0" y="3105778"/>
            <a:ext cx="7737850" cy="32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4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661D-5715-F745-B6C0-2F9583D0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in the exam?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F370-9C8D-6F47-A58A-AE7B1C949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Unix</a:t>
            </a:r>
          </a:p>
          <a:p>
            <a:r>
              <a:rPr lang="en-US" dirty="0"/>
              <a:t>XML and Structured Data</a:t>
            </a:r>
          </a:p>
          <a:p>
            <a:r>
              <a:rPr lang="en-US" dirty="0"/>
              <a:t>Database Systems</a:t>
            </a:r>
          </a:p>
          <a:p>
            <a:r>
              <a:rPr lang="en-US" dirty="0"/>
              <a:t>Relational Model</a:t>
            </a:r>
          </a:p>
          <a:p>
            <a:r>
              <a:rPr lang="en-US" dirty="0"/>
              <a:t>Relational Algebra</a:t>
            </a:r>
          </a:p>
          <a:p>
            <a:r>
              <a:rPr lang="en-US" dirty="0" err="1"/>
              <a:t>Normalisation</a:t>
            </a:r>
            <a:endParaRPr lang="en-US" dirty="0"/>
          </a:p>
          <a:p>
            <a:r>
              <a:rPr lang="en-US" dirty="0"/>
              <a:t>SQL</a:t>
            </a:r>
          </a:p>
          <a:p>
            <a:endParaRPr lang="en-US" dirty="0"/>
          </a:p>
          <a:p>
            <a:r>
              <a:rPr lang="en-US" dirty="0"/>
              <a:t>33 questions, 48 parts, 100 marks</a:t>
            </a:r>
          </a:p>
          <a:p>
            <a:r>
              <a:rPr lang="en-US" dirty="0"/>
              <a:t>Questions vary from 1 to 5 marks</a:t>
            </a:r>
          </a:p>
          <a:p>
            <a:r>
              <a:rPr lang="en-US" b="1" dirty="0"/>
              <a:t>Understanding based, not just </a:t>
            </a:r>
            <a:r>
              <a:rPr lang="en-US" b="1" dirty="0" err="1"/>
              <a:t>memorisation</a:t>
            </a:r>
            <a:r>
              <a:rPr lang="en-US" b="1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4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 problems?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to leave nulls if we want to insert a new module with no leader/lecturers yet</a:t>
            </a:r>
          </a:p>
          <a:p>
            <a:r>
              <a:rPr lang="en-GB" dirty="0"/>
              <a:t>We have to modify multiple rows to update the same information (name, school, leader)</a:t>
            </a:r>
          </a:p>
          <a:p>
            <a:r>
              <a:rPr lang="en-GB" dirty="0"/>
              <a:t>Removing a module potentially removes the people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8" y="4227787"/>
            <a:ext cx="6347919" cy="26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1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functional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42194"/>
          </a:xfrm>
        </p:spPr>
        <p:txBody>
          <a:bodyPr>
            <a:normAutofit fontScale="62500" lnSpcReduction="20000"/>
          </a:bodyPr>
          <a:lstStyle/>
          <a:p>
            <a:r>
              <a:rPr lang="en-GB" b="1" dirty="0"/>
              <a:t>Primary Key</a:t>
            </a:r>
            <a:r>
              <a:rPr lang="en-GB" dirty="0"/>
              <a:t>: {Module, Lecturer} -&gt; {Name, School, Module Leader}</a:t>
            </a:r>
          </a:p>
          <a:p>
            <a:r>
              <a:rPr lang="en-GB" dirty="0"/>
              <a:t>{Module} -&gt; {Name, School, Module Leader}</a:t>
            </a:r>
          </a:p>
          <a:p>
            <a:r>
              <a:rPr lang="en-GB" dirty="0"/>
              <a:t>{Name} -&gt; {Module, School, Module Leader}</a:t>
            </a:r>
          </a:p>
          <a:p>
            <a:r>
              <a:rPr lang="en-GB" dirty="0"/>
              <a:t>{Module Leader} -&gt; {School}</a:t>
            </a:r>
          </a:p>
          <a:p>
            <a:r>
              <a:rPr lang="en-GB" dirty="0"/>
              <a:t>{Lecturer} -&gt; {School}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0" y="3467819"/>
            <a:ext cx="7737850" cy="3206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125" y="51758"/>
            <a:ext cx="721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Reminder: A -&gt; B if each value of A is associated with exactly one value of B</a:t>
            </a:r>
            <a:br>
              <a:rPr lang="en-GB" dirty="0"/>
            </a:br>
            <a:r>
              <a:rPr lang="en-GB" dirty="0"/>
              <a:t>We say that B is functionally determined by A (knowing A gives us B)</a:t>
            </a:r>
          </a:p>
        </p:txBody>
      </p:sp>
    </p:spTree>
    <p:extLst>
      <p:ext uri="{BB962C8B-B14F-4D97-AF65-F5344CB8AC3E}">
        <p14:creationId xmlns:p14="http://schemas.microsoft.com/office/powerpoint/2010/main" val="186552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partial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42194"/>
          </a:xfrm>
        </p:spPr>
        <p:txBody>
          <a:bodyPr>
            <a:normAutofit fontScale="62500" lnSpcReduction="20000"/>
          </a:bodyPr>
          <a:lstStyle/>
          <a:p>
            <a:r>
              <a:rPr lang="en-GB" b="1" dirty="0"/>
              <a:t>Primary Key</a:t>
            </a:r>
            <a:r>
              <a:rPr lang="en-GB" dirty="0"/>
              <a:t>: {Module, Lecturer} -&gt; {Name, School, Module Leader}</a:t>
            </a:r>
          </a:p>
          <a:p>
            <a:r>
              <a:rPr lang="en-GB" dirty="0">
                <a:solidFill>
                  <a:srgbClr val="FF0000"/>
                </a:solidFill>
              </a:rPr>
              <a:t>{Module} -&gt; {Name, School, Module Leader}</a:t>
            </a:r>
          </a:p>
          <a:p>
            <a:r>
              <a:rPr lang="en-GB" dirty="0">
                <a:solidFill>
                  <a:srgbClr val="FF0000"/>
                </a:solidFill>
              </a:rPr>
              <a:t>{Name} -&gt; {Module, School, Module Leader}</a:t>
            </a:r>
          </a:p>
          <a:p>
            <a:r>
              <a:rPr lang="en-GB" dirty="0"/>
              <a:t>{Module Leader} -&gt; {School}</a:t>
            </a:r>
          </a:p>
          <a:p>
            <a:r>
              <a:rPr lang="en-GB" dirty="0"/>
              <a:t>{Lecturer} -&gt; {School}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0" y="3467819"/>
            <a:ext cx="7737850" cy="3206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125" y="51758"/>
            <a:ext cx="775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Reminder: We are looking for any non-key attributes </a:t>
            </a:r>
            <a:r>
              <a:rPr lang="en-GB"/>
              <a:t>which dependent on only part of the primary key.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1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to 2NF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7" y="1690689"/>
            <a:ext cx="49149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7644" y="2967487"/>
            <a:ext cx="27777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have taken out the attributes dependent only on Module and formed a new relation.</a:t>
            </a:r>
          </a:p>
          <a:p>
            <a:endParaRPr lang="en-GB" dirty="0"/>
          </a:p>
          <a:p>
            <a:r>
              <a:rPr lang="en-GB" dirty="0"/>
              <a:t>We are then left with the modified original relation containing Module and Lecturer. </a:t>
            </a:r>
          </a:p>
          <a:p>
            <a:endParaRPr lang="en-GB" dirty="0"/>
          </a:p>
          <a:p>
            <a:r>
              <a:rPr lang="en-GB" dirty="0"/>
              <a:t>Now, every attribute in both tables depends on the whole key.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7644" y="767359"/>
            <a:ext cx="3017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Primary key: {Module}</a:t>
            </a:r>
          </a:p>
          <a:p>
            <a:r>
              <a:rPr lang="en-GB" dirty="0"/>
              <a:t>Candidate keys:</a:t>
            </a:r>
            <a:br>
              <a:rPr lang="en-GB" dirty="0"/>
            </a:br>
            <a:r>
              <a:rPr lang="en-GB" dirty="0"/>
              <a:t>{Module} or {Name}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139" y="6471415"/>
            <a:ext cx="311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Primary key: {</a:t>
            </a:r>
            <a:r>
              <a:rPr lang="en-GB" dirty="0" err="1"/>
              <a:t>Module,Lecturer</a:t>
            </a:r>
            <a:r>
              <a:rPr lang="en-GB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37644" y="1932317"/>
            <a:ext cx="254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Why? Unique, non-null, shouldn’t change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650" y="183255"/>
            <a:ext cx="430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Reminder: </a:t>
            </a:r>
            <a:r>
              <a:rPr lang="en-GB"/>
              <a:t>Your keys uniquely identify a row</a:t>
            </a:r>
          </a:p>
        </p:txBody>
      </p:sp>
    </p:spTree>
    <p:extLst>
      <p:ext uri="{BB962C8B-B14F-4D97-AF65-F5344CB8AC3E}">
        <p14:creationId xmlns:p14="http://schemas.microsoft.com/office/powerpoint/2010/main" val="191337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at the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Resolved</a:t>
            </a:r>
          </a:p>
          <a:p>
            <a:pPr lvl="1"/>
            <a:r>
              <a:rPr lang="en-GB" dirty="0"/>
              <a:t>We can add new modules and lecturers separately</a:t>
            </a:r>
          </a:p>
          <a:p>
            <a:pPr lvl="1"/>
            <a:r>
              <a:rPr lang="en-GB" dirty="0"/>
              <a:t>We can update module information only once</a:t>
            </a:r>
          </a:p>
          <a:p>
            <a:r>
              <a:rPr lang="en-GB" dirty="0"/>
              <a:t>Remaining</a:t>
            </a:r>
          </a:p>
          <a:p>
            <a:pPr lvl="1"/>
            <a:r>
              <a:rPr lang="en-GB" dirty="0"/>
              <a:t>Updating school remains a challenge</a:t>
            </a:r>
          </a:p>
        </p:txBody>
      </p:sp>
    </p:spTree>
    <p:extLst>
      <p:ext uri="{BB962C8B-B14F-4D97-AF65-F5344CB8AC3E}">
        <p14:creationId xmlns:p14="http://schemas.microsoft.com/office/powerpoint/2010/main" val="1710141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 transitive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arguable whether the school is dependent on the module or the module leader running the module.</a:t>
            </a:r>
          </a:p>
          <a:p>
            <a:r>
              <a:rPr lang="en-GB" dirty="0"/>
              <a:t>Here, we assume the module leader functionally determines the school, which matches with the data (the module is in the school of the leader)</a:t>
            </a:r>
          </a:p>
          <a:p>
            <a:r>
              <a:rPr lang="en-GB" dirty="0"/>
              <a:t>{Module Leader} -&gt; {School}</a:t>
            </a:r>
          </a:p>
          <a:p>
            <a:r>
              <a:rPr lang="en-GB" dirty="0"/>
              <a:t>Where it’s important to consider the business logic, not just the data </a:t>
            </a:r>
            <a:r>
              <a:rPr lang="mr-IN" dirty="0"/>
              <a:t>–</a:t>
            </a:r>
            <a:r>
              <a:rPr lang="en-GB" dirty="0"/>
              <a:t> consider future data when modelling.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50" y="180460"/>
            <a:ext cx="705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Reminder: A transitive dependency is where A -&gt; B and B -&gt; C</a:t>
            </a:r>
            <a:r>
              <a:rPr lang="en-GB"/>
              <a:t>, thus A -&gt; C</a:t>
            </a:r>
          </a:p>
        </p:txBody>
      </p:sp>
    </p:spTree>
    <p:extLst>
      <p:ext uri="{BB962C8B-B14F-4D97-AF65-F5344CB8AC3E}">
        <p14:creationId xmlns:p14="http://schemas.microsoft.com/office/powerpoint/2010/main" val="1055950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to 3NF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3770822" cy="4454405"/>
          </a:xfrm>
        </p:spPr>
        <p:txBody>
          <a:bodyPr/>
          <a:lstStyle/>
          <a:p>
            <a:r>
              <a:rPr lang="en-GB" dirty="0"/>
              <a:t>{Module} -&gt; {Module Leader}</a:t>
            </a:r>
          </a:p>
          <a:p>
            <a:r>
              <a:rPr lang="en-GB" dirty="0"/>
              <a:t>{Module Leader} -&gt; {School}</a:t>
            </a:r>
          </a:p>
          <a:p>
            <a:r>
              <a:rPr lang="en-GB" dirty="0"/>
              <a:t>Therefore {Module} -&gt; {Module Leader} -&gt; {School}</a:t>
            </a:r>
          </a:p>
          <a:p>
            <a:endParaRPr lang="en-GB" dirty="0"/>
          </a:p>
          <a:p>
            <a:r>
              <a:rPr lang="en-GB" dirty="0"/>
              <a:t>So split 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757" y="1414732"/>
            <a:ext cx="3404553" cy="54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24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it BCNF?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115878" cy="490297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Requirements</a:t>
            </a:r>
          </a:p>
          <a:p>
            <a:pPr lvl="1"/>
            <a:r>
              <a:rPr lang="en-GB" dirty="0"/>
              <a:t>Every attribute relates to the key (every determinant is a candidate key)</a:t>
            </a:r>
          </a:p>
          <a:p>
            <a:r>
              <a:rPr lang="en-GB" dirty="0"/>
              <a:t>R1</a:t>
            </a:r>
          </a:p>
          <a:p>
            <a:pPr lvl="1"/>
            <a:r>
              <a:rPr lang="en-GB" dirty="0"/>
              <a:t>Keys {Module} and {Name}</a:t>
            </a:r>
          </a:p>
          <a:p>
            <a:pPr lvl="1"/>
            <a:r>
              <a:rPr lang="en-GB" dirty="0"/>
              <a:t>{Module} or {Name} -&gt; Module Leader</a:t>
            </a:r>
          </a:p>
          <a:p>
            <a:pPr lvl="1"/>
            <a:r>
              <a:rPr lang="en-GB" i="1" dirty="0"/>
              <a:t>{Module Leader} -&gt; nothing</a:t>
            </a:r>
          </a:p>
          <a:p>
            <a:r>
              <a:rPr lang="en-GB" dirty="0"/>
              <a:t>R2</a:t>
            </a:r>
          </a:p>
          <a:p>
            <a:pPr lvl="1"/>
            <a:r>
              <a:rPr lang="en-GB" dirty="0"/>
              <a:t>Keys {Module}</a:t>
            </a:r>
          </a:p>
          <a:p>
            <a:pPr lvl="1"/>
            <a:r>
              <a:rPr lang="en-GB" dirty="0"/>
              <a:t>{Module} -&gt; {Lecturer}</a:t>
            </a:r>
          </a:p>
          <a:p>
            <a:pPr lvl="1"/>
            <a:r>
              <a:rPr lang="en-GB" i="1" dirty="0"/>
              <a:t>{Lecturer} -&gt; nothing</a:t>
            </a:r>
          </a:p>
          <a:p>
            <a:r>
              <a:rPr lang="en-GB" dirty="0"/>
              <a:t>R3</a:t>
            </a:r>
          </a:p>
          <a:p>
            <a:pPr lvl="1"/>
            <a:r>
              <a:rPr lang="en-GB" dirty="0"/>
              <a:t>Keys {Module Leader}</a:t>
            </a:r>
          </a:p>
          <a:p>
            <a:pPr lvl="1"/>
            <a:r>
              <a:rPr lang="en-GB" dirty="0"/>
              <a:t>{Module Leader} -&gt; {School}</a:t>
            </a:r>
          </a:p>
          <a:p>
            <a:pPr lvl="1"/>
            <a:r>
              <a:rPr lang="en-GB" i="1" dirty="0"/>
              <a:t>{School} -&gt; nothing</a:t>
            </a:r>
          </a:p>
          <a:p>
            <a:r>
              <a:rPr lang="en-GB" b="1" dirty="0"/>
              <a:t>So we have BCNF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757" y="1414732"/>
            <a:ext cx="3404553" cy="54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05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it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No redundancy</a:t>
            </a:r>
          </a:p>
          <a:p>
            <a:pPr lvl="1"/>
            <a:r>
              <a:rPr lang="en-GB" dirty="0"/>
              <a:t>Less storage space required</a:t>
            </a:r>
          </a:p>
          <a:p>
            <a:r>
              <a:rPr lang="en-GB" dirty="0"/>
              <a:t>Efficiency</a:t>
            </a:r>
          </a:p>
          <a:p>
            <a:pPr lvl="1"/>
            <a:r>
              <a:rPr lang="en-GB" dirty="0"/>
              <a:t>Less data to search through -&gt; faster queries</a:t>
            </a:r>
          </a:p>
          <a:p>
            <a:r>
              <a:rPr lang="en-GB" dirty="0"/>
              <a:t>No duplication</a:t>
            </a:r>
          </a:p>
          <a:p>
            <a:pPr lvl="1"/>
            <a:r>
              <a:rPr lang="en-GB" dirty="0"/>
              <a:t>Better integrity</a:t>
            </a:r>
          </a:p>
          <a:p>
            <a:pPr lvl="1"/>
            <a:r>
              <a:rPr lang="en-GB" dirty="0"/>
              <a:t>Only have to modify something in 1 place</a:t>
            </a:r>
          </a:p>
          <a:p>
            <a:pPr lvl="1"/>
            <a:r>
              <a:rPr lang="en-GB" dirty="0"/>
              <a:t>Less chance of mistakes</a:t>
            </a:r>
          </a:p>
          <a:p>
            <a:r>
              <a:rPr lang="en-GB" dirty="0"/>
              <a:t>Changes can cascade across relations</a:t>
            </a:r>
          </a:p>
          <a:p>
            <a:pPr lvl="1"/>
            <a:r>
              <a:rPr lang="en-GB" dirty="0"/>
              <a:t>Example: Remove a person and anything related to them</a:t>
            </a:r>
          </a:p>
        </p:txBody>
      </p:sp>
    </p:spTree>
    <p:extLst>
      <p:ext uri="{BB962C8B-B14F-4D97-AF65-F5344CB8AC3E}">
        <p14:creationId xmlns:p14="http://schemas.microsoft.com/office/powerpoint/2010/main" val="364512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 consequences?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tables</a:t>
            </a:r>
          </a:p>
          <a:p>
            <a:r>
              <a:rPr lang="en-GB" dirty="0"/>
              <a:t>More complexity</a:t>
            </a:r>
          </a:p>
          <a:p>
            <a:r>
              <a:rPr lang="en-GB" dirty="0"/>
              <a:t>More relationships</a:t>
            </a:r>
          </a:p>
          <a:p>
            <a:r>
              <a:rPr lang="en-GB" dirty="0"/>
              <a:t>Queries become more complex</a:t>
            </a:r>
          </a:p>
          <a:p>
            <a:endParaRPr lang="en-GB" dirty="0"/>
          </a:p>
          <a:p>
            <a:r>
              <a:rPr lang="en-GB" dirty="0"/>
              <a:t>But it’s worth it!</a:t>
            </a:r>
          </a:p>
          <a:p>
            <a:pPr lvl="1"/>
            <a:r>
              <a:rPr lang="en-GB" dirty="0"/>
              <a:t>How many times have you been annoyed by a spreadsheet?</a:t>
            </a:r>
          </a:p>
        </p:txBody>
      </p:sp>
    </p:spTree>
    <p:extLst>
      <p:ext uri="{BB962C8B-B14F-4D97-AF65-F5344CB8AC3E}">
        <p14:creationId xmlns:p14="http://schemas.microsoft.com/office/powerpoint/2010/main" val="30202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090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Unix family of operating systems (Linux, BSD, OS X) </a:t>
            </a:r>
            <a:br>
              <a:rPr lang="en-US" dirty="0"/>
            </a:br>
            <a:r>
              <a:rPr lang="en-US" dirty="0"/>
              <a:t>- The Unix philosophy and environment; files, processes, pipes, filters and basic utilities </a:t>
            </a:r>
            <a:br>
              <a:rPr lang="en-US" dirty="0"/>
            </a:br>
            <a:r>
              <a:rPr lang="en-US" dirty="0"/>
              <a:t>- Data manipulation tools; editors, grep and other utilities </a:t>
            </a:r>
            <a:br>
              <a:rPr lang="en-US" dirty="0"/>
            </a:br>
            <a:r>
              <a:rPr lang="en-US" strike="sngStrike" dirty="0"/>
              <a:t>- Scripting </a:t>
            </a:r>
            <a:br>
              <a:rPr lang="en-US" dirty="0"/>
            </a:br>
            <a:r>
              <a:rPr lang="en-US" dirty="0"/>
              <a:t>- Shells and shell programming </a:t>
            </a:r>
            <a:br>
              <a:rPr lang="en-US" dirty="0"/>
            </a:br>
            <a:r>
              <a:rPr lang="en-US" dirty="0"/>
              <a:t>- Program development tools 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Structured documents and markup languages </a:t>
            </a:r>
            <a:br>
              <a:rPr lang="en-US" dirty="0"/>
            </a:br>
            <a:r>
              <a:rPr lang="en-US" strike="sngStrike" dirty="0"/>
              <a:t>- </a:t>
            </a:r>
            <a:r>
              <a:rPr lang="en-US" strike="sngStrike" dirty="0" err="1"/>
              <a:t>LaTeX</a:t>
            </a:r>
            <a:r>
              <a:rPr lang="en-US" strike="sngStrike" dirty="0"/>
              <a:t> </a:t>
            </a:r>
            <a:br>
              <a:rPr lang="en-US" b="1" dirty="0"/>
            </a:br>
            <a:r>
              <a:rPr lang="en-US" b="1" dirty="0"/>
              <a:t>- XML-based languages (HTML, </a:t>
            </a:r>
            <a:r>
              <a:rPr lang="en-US" b="1" dirty="0" err="1"/>
              <a:t>DocBook</a:t>
            </a:r>
            <a:r>
              <a:rPr lang="en-US" b="1" dirty="0"/>
              <a:t>)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Database systems </a:t>
            </a:r>
            <a:br>
              <a:rPr lang="en-US" dirty="0"/>
            </a:br>
            <a:r>
              <a:rPr lang="en-US" b="1" dirty="0"/>
              <a:t>- Rationale behind Database Systems </a:t>
            </a:r>
            <a:br>
              <a:rPr lang="en-US" b="1" dirty="0"/>
            </a:br>
            <a:r>
              <a:rPr lang="en-US" b="1" dirty="0"/>
              <a:t>- Database Modelling using the Entity-Relationship Model </a:t>
            </a:r>
            <a:br>
              <a:rPr lang="en-US" b="1" dirty="0"/>
            </a:br>
            <a:r>
              <a:rPr lang="en-US" b="1" dirty="0"/>
              <a:t>- Data Models and Data Sublanguages </a:t>
            </a:r>
            <a:br>
              <a:rPr lang="en-US" b="1" dirty="0"/>
            </a:br>
            <a:r>
              <a:rPr lang="en-US" b="1" dirty="0"/>
              <a:t>- Practical SQL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Relational Model </a:t>
            </a:r>
            <a:br>
              <a:rPr lang="en-US" dirty="0"/>
            </a:br>
            <a:r>
              <a:rPr lang="en-US" dirty="0"/>
              <a:t>- Relations, domains, attributes, keys, dependencies </a:t>
            </a:r>
            <a:br>
              <a:rPr lang="en-US" dirty="0"/>
            </a:br>
            <a:r>
              <a:rPr lang="en-US" b="1" dirty="0"/>
              <a:t>- </a:t>
            </a:r>
            <a:r>
              <a:rPr lang="en-US" b="1" dirty="0" err="1"/>
              <a:t>Normalisation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Denormalisation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Driven by the need to improve query speed</a:t>
            </a:r>
          </a:p>
          <a:p>
            <a:pPr lvl="1"/>
            <a:r>
              <a:rPr lang="en-GB" dirty="0"/>
              <a:t>At the expense of less normalisation</a:t>
            </a:r>
          </a:p>
          <a:p>
            <a:pPr lvl="1"/>
            <a:r>
              <a:rPr lang="en-GB" dirty="0"/>
              <a:t>More complex operations required to updates, deletions and insertions to avoid integrity issues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79248"/>
            <a:ext cx="4390292" cy="2810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7882" y="4622809"/>
            <a:ext cx="3496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Including the Customer Name in the order, </a:t>
            </a:r>
            <a:r>
              <a:rPr lang="en-GB"/>
              <a:t>as well as in the customer table</a:t>
            </a:r>
          </a:p>
        </p:txBody>
      </p:sp>
    </p:spTree>
    <p:extLst>
      <p:ext uri="{BB962C8B-B14F-4D97-AF65-F5344CB8AC3E}">
        <p14:creationId xmlns:p14="http://schemas.microsoft.com/office/powerpoint/2010/main" val="3663483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515876" y="2165341"/>
            <a:ext cx="8112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relation is in 1NF if it contains no…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15877" y="2871477"/>
            <a:ext cx="4222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a) Functional Dependencies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15876" y="3598468"/>
            <a:ext cx="2617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b) Atomic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515876" y="4292371"/>
            <a:ext cx="3123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c) Repeating Groups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515876" y="4986274"/>
            <a:ext cx="2149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d) Null values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442724" y="4214245"/>
            <a:ext cx="5587492" cy="6501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336A9-2E42-0C48-ADF4-4D876A8AFD89}"/>
              </a:ext>
            </a:extLst>
          </p:cNvPr>
          <p:cNvSpPr txBox="1"/>
          <p:nvPr/>
        </p:nvSpPr>
        <p:spPr>
          <a:xfrm>
            <a:off x="148831" y="6091096"/>
            <a:ext cx="899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be in 1NF, all values must be atomic and there can be no repeating groups</a:t>
            </a:r>
          </a:p>
        </p:txBody>
      </p:sp>
    </p:spTree>
    <p:extLst>
      <p:ext uri="{BB962C8B-B14F-4D97-AF65-F5344CB8AC3E}">
        <p14:creationId xmlns:p14="http://schemas.microsoft.com/office/powerpoint/2010/main" val="3777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420912" y="4170146"/>
            <a:ext cx="8112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Consider the ORDERS relation and its domain. </a:t>
            </a:r>
            <a:br>
              <a:rPr lang="en-US" sz="2400" b="1" dirty="0"/>
            </a:br>
            <a:r>
              <a:rPr lang="en-US" sz="2400" b="1" dirty="0"/>
              <a:t>What is the most appropriate primary key?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29730" y="5005077"/>
            <a:ext cx="239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a) (</a:t>
            </a:r>
            <a:r>
              <a:rPr lang="en-US" sz="2800" dirty="0" err="1"/>
              <a:t>Name,Item</a:t>
            </a:r>
            <a:r>
              <a:rPr lang="en-US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29729" y="5732068"/>
            <a:ext cx="3774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b) (</a:t>
            </a:r>
            <a:r>
              <a:rPr lang="en-US" sz="2800" dirty="0" err="1"/>
              <a:t>Name,Item,Quantity</a:t>
            </a:r>
            <a:r>
              <a:rPr lang="en-US" sz="28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4323401" y="5005077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c) (Name)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4323401" y="5732068"/>
            <a:ext cx="241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d) (</a:t>
            </a:r>
            <a:r>
              <a:rPr lang="en-US" sz="2800" dirty="0" err="1"/>
              <a:t>Name,Total</a:t>
            </a:r>
            <a:r>
              <a:rPr lang="en-US" sz="2800" dirty="0"/>
              <a:t>)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529729" y="5009011"/>
            <a:ext cx="3774623" cy="5232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336A9-2E42-0C48-ADF4-4D876A8AFD89}"/>
              </a:ext>
            </a:extLst>
          </p:cNvPr>
          <p:cNvSpPr txBox="1"/>
          <p:nvPr/>
        </p:nvSpPr>
        <p:spPr>
          <a:xfrm>
            <a:off x="84449" y="6456424"/>
            <a:ext cx="897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Name and Item is the smallest, unique identifier of each 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10E34-B56E-3649-9AD2-31E4EED5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02" y="1612167"/>
            <a:ext cx="7073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8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420912" y="4170146"/>
            <a:ext cx="8112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Which statement is correct?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235816" y="4540580"/>
            <a:ext cx="857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a) This is 2NF, every non-prime attribute is dependent on entire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235816" y="5036718"/>
            <a:ext cx="842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b) This is 2NF, all functional dependencies are related to the 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235816" y="5510708"/>
            <a:ext cx="723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c) This is not 2NF, the name attribute contains duplicates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235816" y="5960286"/>
            <a:ext cx="866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d) This is not 2NF, non-prime attributes do not depend on entire key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117107" y="5911056"/>
            <a:ext cx="8823735" cy="5232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336A9-2E42-0C48-ADF4-4D876A8AFD89}"/>
              </a:ext>
            </a:extLst>
          </p:cNvPr>
          <p:cNvSpPr txBox="1"/>
          <p:nvPr/>
        </p:nvSpPr>
        <p:spPr>
          <a:xfrm>
            <a:off x="84449" y="6456424"/>
            <a:ext cx="897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 2NF, non-key attributes must depend on every part of the primary key. Cost does not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10E34-B56E-3649-9AD2-31E4EED5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02" y="1612167"/>
            <a:ext cx="7073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515876" y="1451764"/>
            <a:ext cx="811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Consider the relation R(A,B,C,D,E) in BCNF.</a:t>
            </a:r>
            <a:br>
              <a:rPr lang="en-US" sz="2400" b="1" dirty="0"/>
            </a:br>
            <a:r>
              <a:rPr lang="en-US" sz="2400" b="1" dirty="0"/>
              <a:t>The only key is (A,B,C). </a:t>
            </a:r>
            <a:br>
              <a:rPr lang="en-US" sz="2400" b="1" dirty="0"/>
            </a:br>
            <a:r>
              <a:rPr lang="en-US" sz="2400" b="1" dirty="0"/>
              <a:t>Which functional dependency is guaranteed to hold for 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15877" y="2871477"/>
            <a:ext cx="177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a) BCE -&gt;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15876" y="3598468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b) ABC -&gt; 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515876" y="4292371"/>
            <a:ext cx="166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c) A -&gt; B,C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515876" y="4986274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d) ABE -&gt; D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393738" y="3524742"/>
            <a:ext cx="8112246" cy="6501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336A9-2E42-0C48-ADF4-4D876A8AFD89}"/>
              </a:ext>
            </a:extLst>
          </p:cNvPr>
          <p:cNvSpPr txBox="1"/>
          <p:nvPr/>
        </p:nvSpPr>
        <p:spPr>
          <a:xfrm>
            <a:off x="148831" y="6091096"/>
            <a:ext cx="899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BCNF, every attribute must be determined by the whole key.</a:t>
            </a:r>
          </a:p>
        </p:txBody>
      </p:sp>
    </p:spTree>
    <p:extLst>
      <p:ext uri="{BB962C8B-B14F-4D97-AF65-F5344CB8AC3E}">
        <p14:creationId xmlns:p14="http://schemas.microsoft.com/office/powerpoint/2010/main" val="29811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038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hree types of Data Model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Three types of Data Modelling</a:t>
            </a:r>
          </a:p>
        </p:txBody>
      </p:sp>
      <p:sp>
        <p:nvSpPr>
          <p:cNvPr id="157" name="Conceptual   -&gt; Idea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Conceptual   -&gt; Ideas</a:t>
            </a:r>
          </a:p>
          <a:p>
            <a:r>
              <a:t>Logical -&gt; High Level Design</a:t>
            </a:r>
          </a:p>
          <a:p>
            <a:r>
              <a:t>Physical -&gt; Low Level</a:t>
            </a:r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59" y="3494689"/>
            <a:ext cx="5287487" cy="28464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37619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8556E-32DB-5548-93F6-369D3F16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66351-8EC6-614E-AA4A-E1C8C74AB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Directly from the requirements and domain</a:t>
            </a:r>
          </a:p>
          <a:p>
            <a:r>
              <a:rPr lang="en-US" dirty="0"/>
              <a:t>No thought of database design</a:t>
            </a:r>
          </a:p>
          <a:p>
            <a:r>
              <a:rPr lang="en-US" dirty="0"/>
              <a:t>Entity names and relationships and sometimes attributes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78ADA-299C-EF48-9D40-C413F9C8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893" y="3359425"/>
            <a:ext cx="4160079" cy="3331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BF45A-2395-7F48-93A6-8A60C067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56" y="3957350"/>
            <a:ext cx="2811117" cy="243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5205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D3BB-3BB6-194A-AF39-723DC4D6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7C289-2E77-2449-BBA5-79190A482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Identification of attributes</a:t>
            </a:r>
          </a:p>
          <a:p>
            <a:r>
              <a:rPr lang="en-US" dirty="0"/>
              <a:t>Identification of attribute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B93C4-E30B-C24F-97BE-215CFF65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91" y="3235434"/>
            <a:ext cx="5922618" cy="3257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1A77E8-E8AC-5F4B-96A9-4367999CEC71}"/>
              </a:ext>
            </a:extLst>
          </p:cNvPr>
          <p:cNvSpPr txBox="1"/>
          <p:nvPr/>
        </p:nvSpPr>
        <p:spPr>
          <a:xfrm>
            <a:off x="6297182" y="534566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out Member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E91D8-8227-F440-84E4-2B8AFF71E99B}"/>
              </a:ext>
            </a:extLst>
          </p:cNvPr>
          <p:cNvSpPr txBox="1"/>
          <p:nvPr/>
        </p:nvSpPr>
        <p:spPr>
          <a:xfrm>
            <a:off x="4660539" y="3921219"/>
            <a:ext cx="423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history simplified – multiple photos</a:t>
            </a:r>
          </a:p>
        </p:txBody>
      </p:sp>
    </p:spTree>
    <p:extLst>
      <p:ext uri="{BB962C8B-B14F-4D97-AF65-F5344CB8AC3E}">
        <p14:creationId xmlns:p14="http://schemas.microsoft.com/office/powerpoint/2010/main" val="299829020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7234-D485-DD48-95D2-3242AC04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2EF89-C9C2-D547-825F-B1DECC39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53" y="1825625"/>
            <a:ext cx="2763078" cy="4351338"/>
          </a:xfrm>
        </p:spPr>
        <p:txBody>
          <a:bodyPr>
            <a:normAutofit/>
          </a:bodyPr>
          <a:lstStyle/>
          <a:p>
            <a:r>
              <a:rPr lang="en-US" dirty="0"/>
              <a:t>Consideration of database structure</a:t>
            </a:r>
          </a:p>
          <a:p>
            <a:r>
              <a:rPr lang="en-US" dirty="0"/>
              <a:t>Actual tables and fields</a:t>
            </a:r>
          </a:p>
          <a:p>
            <a:r>
              <a:rPr lang="en-US" dirty="0"/>
              <a:t>Implementation of relationships (e.g. keys, join tables), indexes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2F178-C1EE-BF44-B047-C28C2DBD0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33" y="1821934"/>
            <a:ext cx="6190220" cy="4229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FF369-0A8F-5543-8292-83D7F50AB7D8}"/>
              </a:ext>
            </a:extLst>
          </p:cNvPr>
          <p:cNvSpPr txBox="1"/>
          <p:nvPr/>
        </p:nvSpPr>
        <p:spPr>
          <a:xfrm>
            <a:off x="2703445" y="5334173"/>
            <a:ext cx="260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Introduced the join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ECA9E-C92B-F24C-A4E4-38BACF32BB35}"/>
              </a:ext>
            </a:extLst>
          </p:cNvPr>
          <p:cNvSpPr txBox="1"/>
          <p:nvPr/>
        </p:nvSpPr>
        <p:spPr>
          <a:xfrm>
            <a:off x="7095556" y="2782669"/>
            <a:ext cx="179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Introduced foreign keys</a:t>
            </a:r>
          </a:p>
        </p:txBody>
      </p:sp>
    </p:spTree>
    <p:extLst>
      <p:ext uri="{BB962C8B-B14F-4D97-AF65-F5344CB8AC3E}">
        <p14:creationId xmlns:p14="http://schemas.microsoft.com/office/powerpoint/2010/main" val="28532849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48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ypes of relationshi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relationships</a:t>
            </a:r>
          </a:p>
        </p:txBody>
      </p:sp>
      <p:sp>
        <p:nvSpPr>
          <p:cNvPr id="230" name="Cardinal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93767" indent="-193767" defTabSz="254666">
              <a:spcBef>
                <a:spcPts val="1828"/>
              </a:spcBef>
              <a:defRPr sz="2232"/>
            </a:pPr>
            <a:r>
              <a:t>Cardinality:</a:t>
            </a:r>
          </a:p>
          <a:p>
            <a:pPr marL="387535" lvl="1" indent="-193767" defTabSz="254666">
              <a:spcBef>
                <a:spcPts val="1828"/>
              </a:spcBef>
              <a:defRPr sz="223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one-to-one</a:t>
            </a:r>
            <a:r>
              <a:t> (e.g., an employee has one address)</a:t>
            </a:r>
          </a:p>
          <a:p>
            <a:pPr marL="387535" lvl="1" indent="-193767" defTabSz="254666">
              <a:spcBef>
                <a:spcPts val="1828"/>
              </a:spcBef>
              <a:defRPr sz="223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one-to-many</a:t>
            </a:r>
            <a:r>
              <a:t> (e.g., an employee may be involved in multiple projects)</a:t>
            </a:r>
          </a:p>
          <a:p>
            <a:pPr marL="387535" lvl="1" indent="-193767" defTabSz="254666">
              <a:spcBef>
                <a:spcPts val="1828"/>
              </a:spcBef>
              <a:defRPr sz="2232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Many-to-many</a:t>
            </a:r>
            <a:r>
              <a:t> (e.g., a number of employees may be involved on many projects)</a:t>
            </a:r>
          </a:p>
          <a:p>
            <a:pPr marL="193767" indent="-193767" defTabSz="254666">
              <a:spcBef>
                <a:spcPts val="1828"/>
              </a:spcBef>
              <a:defRPr sz="2232"/>
            </a:pPr>
            <a:r>
              <a:t>Identifying/non-Identifying: when foreign key is/not part of the primary key of a child table.</a:t>
            </a:r>
          </a:p>
          <a:p>
            <a:pPr marL="193767" indent="-193767" defTabSz="254666">
              <a:spcBef>
                <a:spcPts val="1828"/>
              </a:spcBef>
              <a:defRPr sz="2232"/>
            </a:pPr>
            <a:r>
              <a:t>Mandatory/Optional</a:t>
            </a:r>
          </a:p>
          <a:p>
            <a:pPr marL="387535" lvl="1" indent="-193767" defTabSz="254666">
              <a:spcBef>
                <a:spcPts val="1828"/>
              </a:spcBef>
              <a:defRPr sz="2232"/>
            </a:pPr>
            <a:r>
              <a:t>Employee must have a department</a:t>
            </a:r>
          </a:p>
          <a:p>
            <a:pPr marL="387535" lvl="1" indent="-193767" defTabSz="254666">
              <a:spcBef>
                <a:spcPts val="1828"/>
              </a:spcBef>
              <a:defRPr sz="2232"/>
            </a:pPr>
            <a:r>
              <a:t>Department may have one or more employees</a:t>
            </a:r>
          </a:p>
          <a:p>
            <a:pPr marL="387535" lvl="1" indent="-193767" defTabSz="254666">
              <a:spcBef>
                <a:spcPts val="1828"/>
              </a:spcBef>
              <a:defRPr sz="2232"/>
            </a:pPr>
            <a:r>
              <a:t>An EmployeeProject entity must have 1 employee and 1 project</a:t>
            </a:r>
          </a:p>
        </p:txBody>
      </p:sp>
    </p:spTree>
    <p:extLst>
      <p:ext uri="{BB962C8B-B14F-4D97-AF65-F5344CB8AC3E}">
        <p14:creationId xmlns:p14="http://schemas.microsoft.com/office/powerpoint/2010/main" val="93134941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build="p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lationship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5030">
              <a:defRPr sz="6719"/>
            </a:pPr>
            <a:r>
              <a:t>Relationships </a:t>
            </a:r>
          </a:p>
          <a:p>
            <a:pPr defTabSz="345030">
              <a:defRPr sz="6719"/>
            </a:pPr>
            <a:r>
              <a:t>(Crow’s Foot Notation)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14" y="2745427"/>
            <a:ext cx="4769144" cy="36112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4049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ardinality and Mod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Cardinality and Modality</a:t>
            </a:r>
          </a:p>
        </p:txBody>
      </p:sp>
      <p:sp>
        <p:nvSpPr>
          <p:cNvPr id="238" name="Cardinality and Modality are the indicators of the business rules around a relationship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Cardinality</a:t>
            </a:r>
            <a:r>
              <a:t> and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Modality</a:t>
            </a:r>
            <a:r>
              <a:t> are the indicators of the business rules around a relationship.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Cardinality</a:t>
            </a:r>
            <a:r>
              <a:t> refers to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maximum number of times</a:t>
            </a:r>
            <a:r>
              <a:t> an instance in one entity can be associated with instances in the related entity. 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Modality</a:t>
            </a:r>
            <a:r>
              <a:t> refers to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minimum number of times</a:t>
            </a:r>
            <a:r>
              <a:t> an instance in one entity can be associated with an instance in the related entity.</a:t>
            </a:r>
          </a:p>
        </p:txBody>
      </p:sp>
    </p:spTree>
    <p:extLst>
      <p:ext uri="{BB962C8B-B14F-4D97-AF65-F5344CB8AC3E}">
        <p14:creationId xmlns:p14="http://schemas.microsoft.com/office/powerpoint/2010/main" val="99009237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Surrogate Keys: ID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4857750" cy="516731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Automatic ID fields are what we term surrogate keys: They have </a:t>
            </a:r>
            <a:r>
              <a:rPr lang="en-GB" b="1" dirty="0"/>
              <a:t>no</a:t>
            </a:r>
            <a:r>
              <a:rPr lang="en-GB" dirty="0"/>
              <a:t> business meaning</a:t>
            </a:r>
          </a:p>
          <a:p>
            <a:r>
              <a:rPr lang="en-GB" dirty="0"/>
              <a:t>Surrogate keys are attributes created and maintained </a:t>
            </a:r>
            <a:r>
              <a:rPr lang="en-GB" b="1" dirty="0"/>
              <a:t>by the system</a:t>
            </a:r>
            <a:r>
              <a:rPr lang="en-GB" dirty="0"/>
              <a:t> to aid in uniquely identifying an instance of an entity </a:t>
            </a:r>
            <a:r>
              <a:rPr lang="mr-IN" dirty="0"/>
              <a:t>–</a:t>
            </a:r>
            <a:r>
              <a:rPr lang="en-GB" dirty="0"/>
              <a:t> they do not occur in the real world</a:t>
            </a:r>
          </a:p>
          <a:p>
            <a:r>
              <a:rPr lang="en-GB" dirty="0"/>
              <a:t>They are used because natural keys aren’t generally stable, consistent or efficient to use in a database system</a:t>
            </a:r>
          </a:p>
          <a:p>
            <a:r>
              <a:rPr lang="en-GB" dirty="0"/>
              <a:t>They stand in place of the natural keys for technical purposes only, and are added as part of physical design </a:t>
            </a:r>
            <a:r>
              <a:rPr lang="mr-IN" dirty="0"/>
              <a:t>–</a:t>
            </a:r>
            <a:r>
              <a:rPr lang="en-GB" dirty="0"/>
              <a:t> after the logical modelling and normalisation</a:t>
            </a:r>
          </a:p>
          <a:p>
            <a:r>
              <a:rPr lang="en-GB" dirty="0"/>
              <a:t>But you don’t need to use them everywhere </a:t>
            </a:r>
            <a:r>
              <a:rPr lang="mr-IN" dirty="0"/>
              <a:t>–</a:t>
            </a:r>
            <a:r>
              <a:rPr lang="en-GB" dirty="0"/>
              <a:t> some developers want an ID in every table</a:t>
            </a:r>
            <a:r>
              <a:rPr lang="mr-IN" dirty="0"/>
              <a:t>…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89" y="1311462"/>
            <a:ext cx="3434511" cy="55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16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is 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SQL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B8C789-F310-FF45-86EC-4611B9FEC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SQL: Structured query language </a:t>
            </a:r>
          </a:p>
          <a:p>
            <a:r>
              <a:rPr lang="en-US" dirty="0"/>
              <a:t>Specifies a </a:t>
            </a:r>
            <a:r>
              <a:rPr lang="en-US" b="1" dirty="0"/>
              <a:t>Data Definition Language (DDL)</a:t>
            </a:r>
          </a:p>
          <a:p>
            <a:pPr lvl="1"/>
            <a:r>
              <a:rPr lang="en-US" dirty="0"/>
              <a:t>Tables and views (virtual tables). </a:t>
            </a:r>
          </a:p>
          <a:p>
            <a:pPr lvl="1"/>
            <a:r>
              <a:rPr lang="en-US" dirty="0"/>
              <a:t>Convert a data model to a (physical) database</a:t>
            </a:r>
          </a:p>
          <a:p>
            <a:r>
              <a:rPr lang="en-US" dirty="0"/>
              <a:t>Specifies a </a:t>
            </a:r>
            <a:r>
              <a:rPr lang="en-US" b="1" dirty="0"/>
              <a:t>Data manipulation (DML)</a:t>
            </a:r>
          </a:p>
          <a:p>
            <a:pPr lvl="1"/>
            <a:r>
              <a:rPr lang="en-US" dirty="0"/>
              <a:t>Programmatic data manipulation</a:t>
            </a:r>
          </a:p>
          <a:p>
            <a:pPr lvl="1"/>
            <a:r>
              <a:rPr lang="en-US" dirty="0"/>
              <a:t>Declarative (desired result)</a:t>
            </a:r>
          </a:p>
          <a:p>
            <a:pPr lvl="1"/>
            <a:r>
              <a:rPr lang="en-US" dirty="0"/>
              <a:t>INSERT, DELETE, UPDATE or retrieve (SELECT) data.</a:t>
            </a:r>
          </a:p>
          <a:p>
            <a:r>
              <a:rPr lang="en-US" dirty="0"/>
              <a:t>Enforces Data integrity: </a:t>
            </a:r>
          </a:p>
          <a:p>
            <a:pPr lvl="1"/>
            <a:r>
              <a:rPr lang="en-US" dirty="0"/>
              <a:t>Referential integrity </a:t>
            </a:r>
          </a:p>
          <a:p>
            <a:pPr lvl="1"/>
            <a:r>
              <a:rPr lang="en-US" dirty="0"/>
              <a:t>Transactions</a:t>
            </a:r>
          </a:p>
          <a:p>
            <a:pPr lvl="1"/>
            <a:r>
              <a:rPr lang="en-US" dirty="0"/>
              <a:t>Checks keys for consistency</a:t>
            </a:r>
          </a:p>
          <a:p>
            <a:r>
              <a:rPr lang="en-US" dirty="0"/>
              <a:t>Access control: security</a:t>
            </a:r>
          </a:p>
          <a:p>
            <a:r>
              <a:rPr lang="en-US" dirty="0"/>
              <a:t>Data sharing: by concurrent users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97" y="503190"/>
            <a:ext cx="1495721" cy="686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67" y="365126"/>
            <a:ext cx="1871782" cy="96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66" y="5572405"/>
            <a:ext cx="1287938" cy="10448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10406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9" grpId="0" animBg="1" advAuto="0"/>
      <p:bldP spid="150" grpId="0" animBg="1" advAuto="0"/>
      <p:bldP spid="151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ata Defi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Definition</a:t>
            </a:r>
          </a:p>
        </p:txBody>
      </p:sp>
      <p:sp>
        <p:nvSpPr>
          <p:cNvPr id="165" name="Create Database, USE dbname.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296902" indent="-296902" defTabSz="390213">
              <a:spcBef>
                <a:spcPts val="2742"/>
              </a:spcBef>
              <a:defRPr sz="3420"/>
            </a:pPr>
            <a:r>
              <a:rPr dirty="0"/>
              <a:t>Create Database</a:t>
            </a:r>
          </a:p>
          <a:p>
            <a:pPr marL="296902" indent="-296902" defTabSz="390213">
              <a:spcBef>
                <a:spcPts val="2742"/>
              </a:spcBef>
              <a:defRPr sz="3420"/>
            </a:pPr>
            <a:r>
              <a:rPr dirty="0"/>
              <a:t>Create Table</a:t>
            </a:r>
          </a:p>
          <a:p>
            <a:pPr marL="296902" indent="-296902" defTabSz="390213">
              <a:spcBef>
                <a:spcPts val="2742"/>
              </a:spcBef>
              <a:defRPr sz="3420"/>
            </a:pPr>
            <a:r>
              <a:rPr dirty="0"/>
              <a:t>Define Primary Keys</a:t>
            </a:r>
          </a:p>
          <a:p>
            <a:pPr marL="296902" indent="-296902" defTabSz="390213">
              <a:spcBef>
                <a:spcPts val="2742"/>
              </a:spcBef>
              <a:defRPr sz="3420"/>
            </a:pPr>
            <a:r>
              <a:rPr dirty="0"/>
              <a:t>Define Foreign Keys </a:t>
            </a:r>
          </a:p>
          <a:p>
            <a:pPr marL="593803" lvl="1" indent="-296902" defTabSz="390213">
              <a:spcBef>
                <a:spcPts val="2742"/>
              </a:spcBef>
              <a:defRPr sz="3420"/>
            </a:pPr>
            <a:r>
              <a:rPr dirty="0"/>
              <a:t>action the DBMS should take if we update or delete a key value in the referenced table.</a:t>
            </a:r>
          </a:p>
          <a:p>
            <a:pPr marL="593803" lvl="1" indent="-296902" defTabSz="390213">
              <a:spcBef>
                <a:spcPts val="2742"/>
              </a:spcBef>
              <a:defRPr sz="3420"/>
            </a:pPr>
            <a:r>
              <a:rPr dirty="0"/>
              <a:t> how will we enforce referential integrity.</a:t>
            </a:r>
          </a:p>
        </p:txBody>
      </p:sp>
    </p:spTree>
    <p:extLst>
      <p:ext uri="{BB962C8B-B14F-4D97-AF65-F5344CB8AC3E}">
        <p14:creationId xmlns:p14="http://schemas.microsoft.com/office/powerpoint/2010/main" val="232331644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reate a 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a Table</a:t>
            </a:r>
          </a:p>
        </p:txBody>
      </p:sp>
      <p:sp>
        <p:nvSpPr>
          <p:cNvPr id="169" name="DROP TABLE IF EXISTS Student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275203">
              <a:spcBef>
                <a:spcPts val="1969"/>
              </a:spcBef>
              <a:buNone/>
              <a:defRPr sz="2412"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CREATE TABLE</a:t>
            </a:r>
            <a:r>
              <a:rPr dirty="0"/>
              <a:t> </a:t>
            </a:r>
            <a:r>
              <a:rPr lang="en-GB" dirty="0"/>
              <a:t>Table</a:t>
            </a:r>
            <a:endParaRPr dirty="0"/>
          </a:p>
          <a:p>
            <a:pPr marL="0" indent="0" defTabSz="275203">
              <a:spcBef>
                <a:spcPts val="1969"/>
              </a:spcBef>
              <a:buNone/>
              <a:defRPr sz="2412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</a:t>
            </a:r>
          </a:p>
          <a:p>
            <a:pPr marL="0" lvl="1" indent="107688" defTabSz="275203">
              <a:spcBef>
                <a:spcPts val="1969"/>
              </a:spcBef>
              <a:buNone/>
              <a:defRPr sz="2412">
                <a:latin typeface="Courier"/>
                <a:ea typeface="Courier"/>
                <a:cs typeface="Courier"/>
                <a:sym typeface="Courier"/>
              </a:defRPr>
            </a:pPr>
            <a:r>
              <a:rPr lang="en-GB" b="1" dirty="0"/>
              <a:t>Field </a:t>
            </a:r>
            <a:r>
              <a:rPr lang="en-GB" dirty="0" err="1"/>
              <a:t>field_type</a:t>
            </a:r>
            <a:r>
              <a:rPr lang="en-GB" dirty="0"/>
              <a:t> [Options],</a:t>
            </a:r>
          </a:p>
          <a:p>
            <a:pPr marL="0" lvl="1" indent="107688" defTabSz="275203">
              <a:spcBef>
                <a:spcPts val="1969"/>
              </a:spcBef>
              <a:buNone/>
              <a:defRPr sz="2412">
                <a:latin typeface="Courier"/>
                <a:ea typeface="Courier"/>
                <a:cs typeface="Courier"/>
                <a:sym typeface="Courier"/>
              </a:defRPr>
            </a:pPr>
            <a:r>
              <a:rPr lang="en-GB" b="1" dirty="0"/>
              <a:t>Field </a:t>
            </a:r>
            <a:r>
              <a:rPr lang="en-GB" dirty="0" err="1"/>
              <a:t>field_type</a:t>
            </a:r>
            <a:r>
              <a:rPr lang="en-GB" dirty="0"/>
              <a:t> [Options],</a:t>
            </a:r>
          </a:p>
          <a:p>
            <a:pPr marL="0" lvl="1" indent="107688" defTabSz="275203">
              <a:spcBef>
                <a:spcPts val="1969"/>
              </a:spcBef>
              <a:buNone/>
              <a:defRPr sz="2412">
                <a:latin typeface="Courier"/>
                <a:ea typeface="Courier"/>
                <a:cs typeface="Courier"/>
                <a:sym typeface="Courier"/>
              </a:defRPr>
            </a:pPr>
            <a:r>
              <a:rPr lang="en-GB" b="1" dirty="0"/>
              <a:t>Field </a:t>
            </a:r>
            <a:r>
              <a:rPr lang="en-GB" dirty="0" err="1"/>
              <a:t>field_type</a:t>
            </a:r>
            <a:r>
              <a:rPr lang="en-GB" dirty="0"/>
              <a:t> [Options],</a:t>
            </a:r>
          </a:p>
          <a:p>
            <a:pPr marL="0" lvl="1" indent="107688" defTabSz="275203">
              <a:spcBef>
                <a:spcPts val="1969"/>
              </a:spcBef>
              <a:buNone/>
              <a:defRPr sz="2412">
                <a:latin typeface="Courier"/>
                <a:ea typeface="Courier"/>
                <a:cs typeface="Courier"/>
                <a:sym typeface="Courier"/>
              </a:defRPr>
            </a:pPr>
            <a:r>
              <a:rPr lang="en-GB" dirty="0"/>
              <a:t>…</a:t>
            </a:r>
            <a:endParaRPr dirty="0"/>
          </a:p>
          <a:p>
            <a:pPr marL="0" indent="0" defTabSz="275203">
              <a:spcBef>
                <a:spcPts val="1969"/>
              </a:spcBef>
              <a:buNone/>
              <a:defRPr sz="2412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2704360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8CEB7-710A-C947-AA4B-5C38C094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more Complex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FF33F-F6F7-9D40-B7D3-C14F7351A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405307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Vote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ID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b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Vote_pk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primary key autoincrement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Vote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(10),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Division_Number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b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Vote_Division_Number_fk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references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Division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update cascade on delete cascade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MP_ID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b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Vote_MP_ID_fk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references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update cascade on delete restrict</a:t>
            </a:r>
            <a:b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8DCF2-69C7-4243-A812-4DA4D6FE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883154"/>
            <a:ext cx="4267200" cy="199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3F6912-67BB-294C-AF22-25075F1872CC}"/>
              </a:ext>
            </a:extLst>
          </p:cNvPr>
          <p:cNvSpPr txBox="1"/>
          <p:nvPr/>
        </p:nvSpPr>
        <p:spPr>
          <a:xfrm>
            <a:off x="219456" y="6096000"/>
            <a:ext cx="5885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 a Division will remove all associated Votes (cascade)</a:t>
            </a:r>
            <a:br>
              <a:rPr lang="en-US" dirty="0"/>
            </a:br>
            <a:r>
              <a:rPr lang="en-US" dirty="0"/>
              <a:t>It is not possible to remove an MP who has votes (restrict)</a:t>
            </a:r>
          </a:p>
        </p:txBody>
      </p:sp>
    </p:spTree>
    <p:extLst>
      <p:ext uri="{BB962C8B-B14F-4D97-AF65-F5344CB8AC3E}">
        <p14:creationId xmlns:p14="http://schemas.microsoft.com/office/powerpoint/2010/main" val="315588802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Maintaining Referential Integ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Maintaining Referential Integrity</a:t>
            </a:r>
          </a:p>
        </p:txBody>
      </p:sp>
      <p:sp>
        <p:nvSpPr>
          <p:cNvPr id="214" name="ON DELETE…"/>
          <p:cNvSpPr txBox="1">
            <a:spLocks noGrp="1"/>
          </p:cNvSpPr>
          <p:nvPr>
            <p:ph type="body" idx="1"/>
          </p:nvPr>
        </p:nvSpPr>
        <p:spPr>
          <a:xfrm>
            <a:off x="628650" y="1825624"/>
            <a:ext cx="7886700" cy="492874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dirty="0"/>
              <a:t>ON DELETE</a:t>
            </a:r>
            <a:endParaRPr lang="en-GB" dirty="0"/>
          </a:p>
          <a:p>
            <a:pPr lvl="1"/>
            <a:r>
              <a:rPr lang="en-GB" dirty="0"/>
              <a:t>When the parent record is deleted</a:t>
            </a:r>
            <a:endParaRPr dirty="0"/>
          </a:p>
          <a:p>
            <a:r>
              <a:rPr dirty="0"/>
              <a:t>ON UPDATE</a:t>
            </a:r>
            <a:endParaRPr lang="en-GB" dirty="0"/>
          </a:p>
          <a:p>
            <a:pPr lvl="1"/>
            <a:r>
              <a:rPr lang="en-GB" dirty="0"/>
              <a:t>When the parent key is updated</a:t>
            </a:r>
          </a:p>
          <a:p>
            <a:pPr lvl="1"/>
            <a:r>
              <a:rPr lang="en-GB" dirty="0"/>
              <a:t>Not overly useful when it’s an automatically generated key</a:t>
            </a:r>
          </a:p>
          <a:p>
            <a:endParaRPr dirty="0"/>
          </a:p>
          <a:p>
            <a:r>
              <a:rPr dirty="0"/>
              <a:t>Potential actions:</a:t>
            </a:r>
          </a:p>
          <a:p>
            <a:pPr lvl="1"/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CASCADE</a:t>
            </a:r>
            <a:r>
              <a:rPr dirty="0"/>
              <a:t> the deletion/updates to the referring tables</a:t>
            </a:r>
          </a:p>
          <a:p>
            <a:pPr lvl="1"/>
            <a:r>
              <a:rPr dirty="0"/>
              <a:t>May not be appropriate</a:t>
            </a:r>
            <a:endParaRPr lang="en-GB" dirty="0"/>
          </a:p>
          <a:p>
            <a:pPr lvl="2"/>
            <a:r>
              <a:rPr lang="en-GB" dirty="0"/>
              <a:t>Delete a booking, you don’t want to delete the member!</a:t>
            </a:r>
          </a:p>
          <a:p>
            <a:pPr lvl="2"/>
            <a:r>
              <a:rPr lang="en-GB" dirty="0"/>
              <a:t>Delete a member when they’ve left, you don’t want to delete they had a booking</a:t>
            </a:r>
          </a:p>
          <a:p>
            <a:pPr lvl="1"/>
            <a:r>
              <a:rPr lang="en-GB" b="1" dirty="0"/>
              <a:t>RESTRICT</a:t>
            </a:r>
            <a:r>
              <a:rPr lang="en-GB" dirty="0"/>
              <a:t>: Prevent the parent being updated/deleted</a:t>
            </a:r>
          </a:p>
          <a:p>
            <a:pPr lvl="1"/>
            <a:r>
              <a:rPr lang="en-GB" b="1" dirty="0"/>
              <a:t>SET DEFAULT</a:t>
            </a:r>
            <a:r>
              <a:rPr lang="en-GB" dirty="0"/>
              <a:t>: Set the key value to the default</a:t>
            </a:r>
          </a:p>
          <a:p>
            <a:pPr lvl="1"/>
            <a:r>
              <a:rPr lang="en-GB" b="1" dirty="0"/>
              <a:t>SET NULL</a:t>
            </a:r>
            <a:r>
              <a:rPr lang="en-GB" dirty="0"/>
              <a:t>: Set the key value to NULL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76004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vs.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716704" cy="4351338"/>
          </a:xfrm>
        </p:spPr>
        <p:txBody>
          <a:bodyPr>
            <a:normAutofit/>
          </a:bodyPr>
          <a:lstStyle/>
          <a:p>
            <a:r>
              <a:rPr lang="en-GB" b="1" dirty="0"/>
              <a:t>Human-readable</a:t>
            </a:r>
          </a:p>
          <a:p>
            <a:pPr lvl="1"/>
            <a:r>
              <a:rPr lang="en-GB" dirty="0"/>
              <a:t>Text, images, forms</a:t>
            </a:r>
          </a:p>
          <a:p>
            <a:pPr lvl="1"/>
            <a:r>
              <a:rPr lang="en-GB" dirty="0"/>
              <a:t>Mostly unstructured</a:t>
            </a:r>
          </a:p>
          <a:p>
            <a:pPr lvl="1"/>
            <a:r>
              <a:rPr lang="en-GB" dirty="0"/>
              <a:t>Focus on usability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54" y="1690689"/>
            <a:ext cx="4593325" cy="46853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8650" y="3643813"/>
            <a:ext cx="36458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400" b="1" dirty="0"/>
              <a:t>Machine-readable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400" dirty="0"/>
              <a:t>Needs to be structured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400" dirty="0"/>
              <a:t>Machines can’t yet “read”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400" dirty="0"/>
              <a:t>Focus on efficiency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400" dirty="0"/>
              <a:t>Generally not human readable/writable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05" y="2180492"/>
            <a:ext cx="4537574" cy="33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5ABB-FAB9-C645-A4B3-5808D7D3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91FB6-28C9-F343-8E91-79E6CECF0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PRIMARY KEY</a:t>
            </a:r>
            <a:r>
              <a:rPr lang="en-US" dirty="0"/>
              <a:t>: Define the primary key</a:t>
            </a:r>
          </a:p>
          <a:p>
            <a:r>
              <a:rPr lang="en-US" b="1" dirty="0"/>
              <a:t>AUTOINCREMENT: </a:t>
            </a:r>
            <a:r>
              <a:rPr lang="en-US" dirty="0"/>
              <a:t>Automatically incrementing integer</a:t>
            </a:r>
          </a:p>
          <a:p>
            <a:r>
              <a:rPr lang="en-US" b="1" dirty="0"/>
              <a:t>CONSTRAINT</a:t>
            </a:r>
            <a:r>
              <a:rPr lang="en-US" dirty="0"/>
              <a:t>: Name a constraint</a:t>
            </a:r>
          </a:p>
          <a:p>
            <a:r>
              <a:rPr lang="en-US" b="1" dirty="0"/>
              <a:t>NOT NULL</a:t>
            </a:r>
            <a:r>
              <a:rPr lang="en-US" dirty="0"/>
              <a:t>: Prevents NULL values</a:t>
            </a:r>
          </a:p>
          <a:p>
            <a:r>
              <a:rPr lang="en-US" b="1" dirty="0"/>
              <a:t>REFERENCES</a:t>
            </a:r>
            <a:r>
              <a:rPr lang="en-US" dirty="0"/>
              <a:t>: Defines foreign keys and referential integrity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2896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UPDA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lang="en-GB" dirty="0"/>
              <a:t>Inserting</a:t>
            </a:r>
            <a:endParaRPr dirty="0"/>
          </a:p>
        </p:txBody>
      </p:sp>
      <p:sp>
        <p:nvSpPr>
          <p:cNvPr id="256" name="INSERT INTO Shippers(ShipperID,CompanyName,Phone) VALUES(123,”SomeName”,01342432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INSERT INTO </a:t>
            </a:r>
            <a:r>
              <a:rPr lang="en-GB" dirty="0"/>
              <a:t>Table</a:t>
            </a:r>
            <a:r>
              <a:rPr dirty="0"/>
              <a:t>(</a:t>
            </a:r>
            <a:r>
              <a:rPr lang="en-GB" dirty="0"/>
              <a:t>Column1,Colum2,Column3</a:t>
            </a:r>
            <a:r>
              <a:rPr dirty="0"/>
              <a:t>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VALUES</a:t>
            </a:r>
            <a:r>
              <a:rPr dirty="0"/>
              <a:t>(</a:t>
            </a:r>
            <a:r>
              <a:rPr lang="en-GB" dirty="0"/>
              <a:t>”Value1”,”Value2”,3</a:t>
            </a:r>
            <a:r>
              <a:rPr dirty="0"/>
              <a:t>)</a:t>
            </a:r>
            <a:endParaRPr lang="en-GB" dirty="0"/>
          </a:p>
          <a:p>
            <a:endParaRPr lang="en-GB" dirty="0"/>
          </a:p>
          <a:p>
            <a:r>
              <a:rPr lang="en-GB" dirty="0"/>
              <a:t>For example</a:t>
            </a:r>
          </a:p>
          <a:p>
            <a:r>
              <a:rPr lang="en-GB" b="1" dirty="0"/>
              <a:t>INSERT INTO </a:t>
            </a:r>
            <a:r>
              <a:rPr lang="en-GB" dirty="0"/>
              <a:t>Party (</a:t>
            </a:r>
            <a:r>
              <a:rPr lang="en-GB" dirty="0" err="1"/>
              <a:t>ID,Name</a:t>
            </a:r>
            <a:r>
              <a:rPr lang="en-GB" dirty="0"/>
              <a:t>) </a:t>
            </a:r>
            <a:r>
              <a:rPr lang="en-GB" b="1" dirty="0"/>
              <a:t>VALUES</a:t>
            </a:r>
            <a:r>
              <a:rPr lang="en-GB" dirty="0"/>
              <a:t> (1,'Labour');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01190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UPDA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lang="en-GB" dirty="0"/>
              <a:t>Updating and Deleting</a:t>
            </a:r>
            <a:endParaRPr dirty="0"/>
          </a:p>
        </p:txBody>
      </p:sp>
      <p:sp>
        <p:nvSpPr>
          <p:cNvPr id="256" name="INSERT INTO Shippers(ShipperID,CompanyName,Phone) VALUES(123,”SomeName”,01342432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UPDATE</a:t>
            </a:r>
            <a:r>
              <a:rPr dirty="0"/>
              <a:t> </a:t>
            </a:r>
            <a:r>
              <a:rPr lang="en-GB" dirty="0"/>
              <a:t>Table </a:t>
            </a:r>
          </a:p>
          <a:p>
            <a:pPr lvl="1"/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SET</a:t>
            </a:r>
            <a:r>
              <a:rPr dirty="0"/>
              <a:t> </a:t>
            </a:r>
            <a:r>
              <a:rPr lang="en-GB" dirty="0"/>
              <a:t>Field</a:t>
            </a:r>
            <a:r>
              <a:rPr dirty="0"/>
              <a:t>=</a:t>
            </a:r>
            <a:r>
              <a:rPr lang="en-GB" dirty="0"/>
              <a:t>Value </a:t>
            </a:r>
          </a:p>
          <a:p>
            <a:pPr lvl="1"/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WHERE</a:t>
            </a:r>
            <a:r>
              <a:rPr dirty="0"/>
              <a:t> </a:t>
            </a:r>
            <a:r>
              <a:rPr lang="en-GB" dirty="0"/>
              <a:t>Field=Condition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MP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Name = ‘Sir John Bercow’ </a:t>
            </a:r>
            <a:b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Name = ‘John Bercow’</a:t>
            </a:r>
          </a:p>
          <a:p>
            <a:endParaRPr lang="en-GB" dirty="0"/>
          </a:p>
          <a:p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DELETE FROM</a:t>
            </a:r>
            <a:r>
              <a:rPr lang="en-GB" dirty="0"/>
              <a:t> Table </a:t>
            </a:r>
          </a:p>
          <a:p>
            <a:pPr lvl="1"/>
            <a:r>
              <a:rPr lang="en-GB" b="1" dirty="0">
                <a:latin typeface="Helvetica"/>
                <a:ea typeface="Helvetica"/>
                <a:cs typeface="Helvetica"/>
                <a:sym typeface="Helvetica"/>
              </a:rPr>
              <a:t>WHERE</a:t>
            </a:r>
            <a:r>
              <a:rPr lang="en-GB" dirty="0"/>
              <a:t> Field=Value</a:t>
            </a:r>
          </a:p>
          <a:p>
            <a:pPr lvl="1"/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DELETE FROM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Party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WHERE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‘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Conservative’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47494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EL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</a:t>
            </a:r>
          </a:p>
        </p:txBody>
      </p:sp>
      <p:sp>
        <p:nvSpPr>
          <p:cNvPr id="241" name="Made up of a number of clau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81266" indent="-181266" defTabSz="238235">
              <a:spcBef>
                <a:spcPts val="1687"/>
              </a:spcBef>
              <a:defRPr sz="2088"/>
            </a:pPr>
            <a:r>
              <a:rPr dirty="0"/>
              <a:t>Made up of a number of clauses </a:t>
            </a:r>
          </a:p>
          <a:p>
            <a:pPr marL="362532" lvl="1" indent="-181266" defTabSz="238235">
              <a:spcBef>
                <a:spcPts val="1687"/>
              </a:spcBef>
              <a:defRPr sz="2088"/>
            </a:pPr>
            <a:r>
              <a:rPr dirty="0"/>
              <a:t>Retrieves tuples and attributes (rows and columns) from one or more tables or views</a:t>
            </a:r>
          </a:p>
          <a:p>
            <a:pPr marL="362532" lvl="1" indent="-181266" defTabSz="238235">
              <a:spcBef>
                <a:spcPts val="1687"/>
              </a:spcBef>
              <a:defRPr sz="2088"/>
            </a:pPr>
            <a:r>
              <a:rPr dirty="0"/>
              <a:t>to apply conditions on (WHERE)</a:t>
            </a:r>
          </a:p>
          <a:p>
            <a:pPr marL="181266" indent="-181266" defTabSz="238235">
              <a:spcBef>
                <a:spcPts val="1687"/>
              </a:spcBef>
              <a:defRPr sz="2088"/>
            </a:pPr>
            <a:r>
              <a:rPr dirty="0"/>
              <a:t>Order of clauses is important:</a:t>
            </a:r>
          </a:p>
          <a:p>
            <a:pPr marL="362532" lvl="1" indent="-181266" defTabSz="238235">
              <a:spcBef>
                <a:spcPts val="1687"/>
              </a:spcBef>
              <a:defRPr sz="2088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SELECT </a:t>
            </a:r>
            <a:r>
              <a:rPr dirty="0"/>
              <a:t>columns</a:t>
            </a:r>
            <a:endParaRPr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362532" lvl="1" indent="-181266" defTabSz="238235">
              <a:spcBef>
                <a:spcPts val="1687"/>
              </a:spcBef>
              <a:defRPr sz="2088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[</a:t>
            </a:r>
            <a:r>
              <a:rPr b="1" i="1" dirty="0">
                <a:latin typeface="Helvetica"/>
                <a:ea typeface="Helvetica"/>
                <a:cs typeface="Helvetica"/>
                <a:sym typeface="Helvetica"/>
              </a:rPr>
              <a:t>INTO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 new table]</a:t>
            </a:r>
          </a:p>
          <a:p>
            <a:pPr marL="362532" lvl="1" indent="-181266" defTabSz="238235">
              <a:spcBef>
                <a:spcPts val="1687"/>
              </a:spcBef>
              <a:defRPr sz="2088"/>
            </a:pPr>
            <a:r>
              <a:rPr dirty="0"/>
              <a:t>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FROM </a:t>
            </a:r>
            <a:r>
              <a:rPr dirty="0"/>
              <a:t>table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or </a:t>
            </a:r>
            <a:r>
              <a:rPr dirty="0"/>
              <a:t>view</a:t>
            </a:r>
            <a:endParaRPr b="1" dirty="0">
              <a:latin typeface="Helvetica"/>
              <a:ea typeface="Helvetica"/>
              <a:cs typeface="Helvetica"/>
              <a:sym typeface="Helvetica"/>
            </a:endParaRPr>
          </a:p>
          <a:p>
            <a:pPr marL="362532" lvl="1" indent="-181266" defTabSz="238235">
              <a:spcBef>
                <a:spcPts val="1687"/>
              </a:spcBef>
              <a:defRPr sz="2088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[</a:t>
            </a:r>
            <a:r>
              <a:rPr b="1" dirty="0"/>
              <a:t>WHERE</a:t>
            </a:r>
            <a:r>
              <a:rPr dirty="0"/>
              <a:t> specific rows or a join is created]</a:t>
            </a:r>
          </a:p>
          <a:p>
            <a:pPr marL="362532" lvl="1" indent="-181266" defTabSz="238235">
              <a:spcBef>
                <a:spcPts val="1687"/>
              </a:spcBef>
              <a:defRPr sz="2088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[</a:t>
            </a:r>
            <a:r>
              <a:rPr b="1" dirty="0"/>
              <a:t>GROUP BY </a:t>
            </a:r>
            <a:r>
              <a:rPr dirty="0"/>
              <a:t>grouping conditions (columns) – </a:t>
            </a:r>
            <a:r>
              <a:rPr b="1" dirty="0"/>
              <a:t>HAVING</a:t>
            </a:r>
            <a:r>
              <a:rPr dirty="0"/>
              <a:t> group-property (specific rows)]</a:t>
            </a:r>
          </a:p>
          <a:p>
            <a:pPr marL="362532" lvl="1" indent="-181266" defTabSz="238235">
              <a:spcBef>
                <a:spcPts val="1687"/>
              </a:spcBef>
              <a:defRPr sz="2088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[</a:t>
            </a:r>
            <a:r>
              <a:rPr b="1" dirty="0"/>
              <a:t>ORDER BY</a:t>
            </a:r>
            <a:r>
              <a:rPr dirty="0"/>
              <a:t> ordering criterion </a:t>
            </a:r>
            <a:r>
              <a:rPr b="1" dirty="0"/>
              <a:t>ASC | DESC]</a:t>
            </a:r>
          </a:p>
        </p:txBody>
      </p:sp>
    </p:spTree>
    <p:extLst>
      <p:ext uri="{BB962C8B-B14F-4D97-AF65-F5344CB8AC3E}">
        <p14:creationId xmlns:p14="http://schemas.microsoft.com/office/powerpoint/2010/main" val="328410862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7F45-F6C5-6943-8DEB-596A430C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EA81A-7A2D-2348-B078-D9DD7AA74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SELECT</a:t>
            </a:r>
            <a:r>
              <a:rPr lang="en-US" dirty="0"/>
              <a:t> * </a:t>
            </a:r>
            <a:r>
              <a:rPr lang="en-US" b="1" dirty="0"/>
              <a:t>FROM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* Means all columns</a:t>
            </a:r>
          </a:p>
          <a:p>
            <a:r>
              <a:rPr lang="en-US" b="1" dirty="0"/>
              <a:t>SELECT</a:t>
            </a:r>
            <a:r>
              <a:rPr lang="en-US" dirty="0"/>
              <a:t> Column,Column2… </a:t>
            </a:r>
            <a:r>
              <a:rPr lang="en-US" b="1" dirty="0"/>
              <a:t>FROM</a:t>
            </a:r>
            <a:r>
              <a:rPr lang="en-US" dirty="0"/>
              <a:t> Table</a:t>
            </a:r>
          </a:p>
          <a:p>
            <a:pPr lvl="1"/>
            <a:r>
              <a:rPr lang="en-US" dirty="0"/>
              <a:t>Specify specific columns</a:t>
            </a:r>
          </a:p>
          <a:p>
            <a:r>
              <a:rPr lang="en-US" b="1" dirty="0"/>
              <a:t>SELECT</a:t>
            </a:r>
            <a:r>
              <a:rPr lang="en-US" dirty="0"/>
              <a:t> Columns </a:t>
            </a:r>
            <a:r>
              <a:rPr lang="en-US" b="1" dirty="0"/>
              <a:t>FROM</a:t>
            </a:r>
            <a:r>
              <a:rPr lang="en-US" dirty="0"/>
              <a:t> Table </a:t>
            </a:r>
            <a:r>
              <a:rPr lang="en-US" b="1" dirty="0"/>
              <a:t>WHERE</a:t>
            </a:r>
            <a:r>
              <a:rPr lang="en-US" dirty="0"/>
              <a:t> Conditions</a:t>
            </a:r>
          </a:p>
          <a:p>
            <a:pPr lvl="1"/>
            <a:r>
              <a:rPr lang="en-US" dirty="0"/>
              <a:t>Specify conditions on results returned</a:t>
            </a:r>
          </a:p>
          <a:p>
            <a:r>
              <a:rPr lang="en-US" b="1" dirty="0"/>
              <a:t>SELECT</a:t>
            </a:r>
            <a:r>
              <a:rPr lang="en-US" dirty="0"/>
              <a:t> Columns </a:t>
            </a:r>
            <a:r>
              <a:rPr lang="en-US" b="1" dirty="0"/>
              <a:t>FROM</a:t>
            </a:r>
            <a:r>
              <a:rPr lang="en-US" dirty="0"/>
              <a:t> Table </a:t>
            </a:r>
            <a:r>
              <a:rPr lang="en-US" b="1" dirty="0"/>
              <a:t>LIMIT </a:t>
            </a:r>
            <a:r>
              <a:rPr lang="en-US" dirty="0"/>
              <a:t>Number</a:t>
            </a:r>
          </a:p>
          <a:p>
            <a:pPr lvl="1"/>
            <a:r>
              <a:rPr lang="en-US" dirty="0"/>
              <a:t>Limit the number of results</a:t>
            </a:r>
          </a:p>
          <a:p>
            <a:r>
              <a:rPr lang="en-US" b="1" dirty="0"/>
              <a:t>SELECT</a:t>
            </a:r>
            <a:r>
              <a:rPr lang="en-US" dirty="0"/>
              <a:t> * </a:t>
            </a:r>
            <a:r>
              <a:rPr lang="en-US" b="1" dirty="0"/>
              <a:t>FROM</a:t>
            </a:r>
            <a:r>
              <a:rPr lang="en-US" dirty="0"/>
              <a:t> Table </a:t>
            </a:r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Column </a:t>
            </a:r>
            <a:r>
              <a:rPr lang="en-US" b="1" dirty="0"/>
              <a:t>ASC</a:t>
            </a:r>
            <a:r>
              <a:rPr lang="en-US" dirty="0"/>
              <a:t>/</a:t>
            </a:r>
            <a:r>
              <a:rPr lang="en-US" b="1" dirty="0"/>
              <a:t>DESC</a:t>
            </a:r>
          </a:p>
          <a:p>
            <a:pPr lvl="1"/>
            <a:r>
              <a:rPr lang="en-US" dirty="0"/>
              <a:t>Specify an ordering</a:t>
            </a:r>
          </a:p>
          <a:p>
            <a:r>
              <a:rPr lang="en-US" dirty="0"/>
              <a:t>You can combine them but they must be in the right order</a:t>
            </a:r>
          </a:p>
        </p:txBody>
      </p:sp>
    </p:spTree>
    <p:extLst>
      <p:ext uri="{BB962C8B-B14F-4D97-AF65-F5344CB8AC3E}">
        <p14:creationId xmlns:p14="http://schemas.microsoft.com/office/powerpoint/2010/main" val="116431931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ggrega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Aggregating</a:t>
            </a:r>
          </a:p>
        </p:txBody>
      </p:sp>
      <p:sp>
        <p:nvSpPr>
          <p:cNvPr id="268" name="SELECT column_name, aggregate_function(another_column_nam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SELECT</a:t>
            </a:r>
            <a:r>
              <a:rPr dirty="0"/>
              <a:t> </a:t>
            </a:r>
            <a:r>
              <a:rPr dirty="0" err="1"/>
              <a:t>column_name</a:t>
            </a:r>
            <a:r>
              <a:rPr dirty="0"/>
              <a:t>, </a:t>
            </a:r>
            <a:r>
              <a:rPr i="1" dirty="0" err="1"/>
              <a:t>aggregate_function</a:t>
            </a:r>
            <a:r>
              <a:rPr dirty="0"/>
              <a:t>(</a:t>
            </a:r>
            <a:r>
              <a:rPr dirty="0" err="1"/>
              <a:t>another_column</a:t>
            </a:r>
            <a:r>
              <a:rPr dirty="0"/>
              <a:t>)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FROM</a:t>
            </a:r>
            <a:r>
              <a:rPr dirty="0"/>
              <a:t> </a:t>
            </a:r>
            <a:r>
              <a:rPr dirty="0" err="1"/>
              <a:t>table_name</a:t>
            </a:r>
            <a:endParaRPr dirty="0"/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WHERE</a:t>
            </a:r>
            <a:r>
              <a:rPr dirty="0"/>
              <a:t> </a:t>
            </a:r>
            <a:r>
              <a:rPr dirty="0" err="1"/>
              <a:t>column_name</a:t>
            </a:r>
            <a:r>
              <a:rPr dirty="0"/>
              <a:t>=</a:t>
            </a:r>
            <a:r>
              <a:rPr dirty="0" err="1"/>
              <a:t>operator_value</a:t>
            </a:r>
            <a:endParaRPr dirty="0"/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GROUP</a:t>
            </a:r>
            <a:r>
              <a:rPr dirty="0"/>
              <a:t> BY </a:t>
            </a:r>
            <a:r>
              <a:rPr dirty="0" err="1"/>
              <a:t>column_name</a:t>
            </a:r>
            <a:r>
              <a:rPr dirty="0"/>
              <a:t>;</a:t>
            </a:r>
            <a:endParaRPr lang="en-GB" dirty="0"/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GB" dirty="0"/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GB" dirty="0"/>
              <a:t>Two most useful aggregation functions</a:t>
            </a:r>
          </a:p>
          <a:p>
            <a:pPr lvl="1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GB" dirty="0"/>
              <a:t>COUNT</a:t>
            </a:r>
          </a:p>
          <a:p>
            <a:pPr lvl="1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GB" dirty="0"/>
              <a:t>SUM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835418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Jo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Joins</a:t>
            </a:r>
          </a:p>
        </p:txBody>
      </p:sp>
      <p:sp>
        <p:nvSpPr>
          <p:cNvPr id="276" name="You split your relations to avoid redundant data, now you want to bring them back together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Now we need a way to bring our data together in am more useful way</a:t>
            </a:r>
          </a:p>
          <a:p>
            <a:r>
              <a:rPr lang="en-GB" dirty="0"/>
              <a:t>We do this using </a:t>
            </a:r>
            <a:r>
              <a:rPr lang="en-GB" b="1" dirty="0"/>
              <a:t>JOINS</a:t>
            </a:r>
          </a:p>
          <a:p>
            <a:endParaRPr lang="en-GB" dirty="0"/>
          </a:p>
          <a:p>
            <a:r>
              <a:rPr dirty="0"/>
              <a:t>You split your relations to avoid redundant data, now you want to bring them back together…</a:t>
            </a:r>
          </a:p>
          <a:p>
            <a:r>
              <a:rPr dirty="0"/>
              <a:t>Join column is usually Key column</a:t>
            </a:r>
          </a:p>
          <a:p>
            <a:r>
              <a:rPr dirty="0"/>
              <a:t>Nulls will never join</a:t>
            </a:r>
          </a:p>
          <a:p>
            <a:r>
              <a:rPr dirty="0"/>
              <a:t>Need compatible data types</a:t>
            </a:r>
          </a:p>
        </p:txBody>
      </p:sp>
    </p:spTree>
    <p:extLst>
      <p:ext uri="{BB962C8B-B14F-4D97-AF65-F5344CB8AC3E}">
        <p14:creationId xmlns:p14="http://schemas.microsoft.com/office/powerpoint/2010/main" val="385028168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Join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 Types</a:t>
            </a:r>
          </a:p>
        </p:txBody>
      </p:sp>
      <p:sp>
        <p:nvSpPr>
          <p:cNvPr id="289" name="INNER join: returns just rows with matching keys (join column values)…"/>
          <p:cNvSpPr txBox="1">
            <a:spLocks noGrp="1"/>
          </p:cNvSpPr>
          <p:nvPr>
            <p:ph type="body" idx="1"/>
          </p:nvPr>
        </p:nvSpPr>
        <p:spPr>
          <a:xfrm>
            <a:off x="177800" y="1825624"/>
            <a:ext cx="6324998" cy="47275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03152" indent="-303152" defTabSz="398428">
              <a:spcBef>
                <a:spcPts val="2812"/>
              </a:spcBef>
              <a:defRPr sz="3492"/>
            </a:pPr>
            <a:r>
              <a:rPr b="1" dirty="0"/>
              <a:t>INNER</a:t>
            </a:r>
            <a:r>
              <a:rPr dirty="0"/>
              <a:t> join: returns just rows with matching keys (join column values)</a:t>
            </a:r>
          </a:p>
          <a:p>
            <a:pPr marL="303152" indent="-303152" defTabSz="398428">
              <a:spcBef>
                <a:spcPts val="2812"/>
              </a:spcBef>
              <a:defRPr sz="3492"/>
            </a:pPr>
            <a:r>
              <a:rPr b="1" dirty="0"/>
              <a:t>RIGHT</a:t>
            </a:r>
            <a:r>
              <a:rPr dirty="0"/>
              <a:t> join: returns all rows from right (second) table, whether they match a row in the first table or not</a:t>
            </a:r>
          </a:p>
          <a:p>
            <a:pPr marL="303152" indent="-303152" defTabSz="398428">
              <a:spcBef>
                <a:spcPts val="2812"/>
              </a:spcBef>
              <a:defRPr sz="3492"/>
            </a:pPr>
            <a:r>
              <a:rPr b="1" dirty="0"/>
              <a:t>LEFT join</a:t>
            </a:r>
            <a:r>
              <a:rPr dirty="0"/>
              <a:t>: returns all rows from left (first) table, whether they match a row in the second table or not</a:t>
            </a:r>
          </a:p>
          <a:p>
            <a:pPr marL="303152" indent="-303152" defTabSz="398428">
              <a:spcBef>
                <a:spcPts val="2812"/>
              </a:spcBef>
              <a:defRPr sz="3492"/>
            </a:pPr>
            <a:r>
              <a:rPr b="1" dirty="0"/>
              <a:t>FULL OUTER join</a:t>
            </a:r>
            <a:r>
              <a:rPr dirty="0"/>
              <a:t>: Returns all rows from both tables, whether they match or not</a:t>
            </a:r>
          </a:p>
        </p:txBody>
      </p:sp>
      <p:sp>
        <p:nvSpPr>
          <p:cNvPr id="29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5" name="Slide Number"/>
          <p:cNvSpPr txBox="1">
            <a:spLocks/>
          </p:cNvSpPr>
          <p:nvPr/>
        </p:nvSpPr>
        <p:spPr>
          <a:xfrm>
            <a:off x="6457950" y="5530851"/>
            <a:ext cx="20574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105" y="521712"/>
            <a:ext cx="1785938" cy="129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105" y="2011998"/>
            <a:ext cx="1785938" cy="129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105" y="3471129"/>
            <a:ext cx="1785938" cy="129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105" y="4955976"/>
            <a:ext cx="1785938" cy="12948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511180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DC02-C36F-A143-AAF9-015DA9D4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in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83380-B14F-F64C-B605-C083FD99C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SELECT</a:t>
            </a:r>
            <a:r>
              <a:rPr lang="en-US" dirty="0"/>
              <a:t> Table1.*, Table2.* </a:t>
            </a:r>
            <a:br>
              <a:rPr lang="en-US" dirty="0"/>
            </a:br>
            <a:r>
              <a:rPr lang="en-US" b="1" dirty="0"/>
              <a:t>FROM</a:t>
            </a:r>
            <a:r>
              <a:rPr lang="en-US" dirty="0"/>
              <a:t> Table1 </a:t>
            </a:r>
            <a:br>
              <a:rPr lang="en-US" dirty="0"/>
            </a:br>
            <a:r>
              <a:rPr lang="en-US" b="1" dirty="0"/>
              <a:t>LEFT JOIN </a:t>
            </a:r>
            <a:r>
              <a:rPr lang="en-US" dirty="0"/>
              <a:t>Table2 </a:t>
            </a:r>
            <a:br>
              <a:rPr lang="en-US" dirty="0"/>
            </a:br>
            <a:r>
              <a:rPr lang="en-US" b="1" dirty="0"/>
              <a:t>ON </a:t>
            </a:r>
            <a:r>
              <a:rPr lang="en-US" dirty="0"/>
              <a:t>Table1.Column=Table2.Column</a:t>
            </a:r>
          </a:p>
          <a:p>
            <a:endParaRPr lang="en-US" dirty="0"/>
          </a:p>
          <a:p>
            <a:r>
              <a:rPr lang="en-US" dirty="0"/>
              <a:t>Can have multiple tables and multiple joins</a:t>
            </a:r>
          </a:p>
          <a:p>
            <a:r>
              <a:rPr lang="en-US" dirty="0"/>
              <a:t>You use ON to specify how the tables join to each other</a:t>
            </a:r>
          </a:p>
        </p:txBody>
      </p:sp>
    </p:spTree>
    <p:extLst>
      <p:ext uri="{BB962C8B-B14F-4D97-AF65-F5344CB8AC3E}">
        <p14:creationId xmlns:p14="http://schemas.microsoft.com/office/powerpoint/2010/main" val="340331527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661" y="1530626"/>
            <a:ext cx="5070889" cy="532737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Views are like </a:t>
            </a:r>
            <a:r>
              <a:rPr lang="en-GB" b="1" dirty="0"/>
              <a:t>virtual</a:t>
            </a:r>
            <a:r>
              <a:rPr lang="en-GB" dirty="0"/>
              <a:t> tables</a:t>
            </a:r>
          </a:p>
          <a:p>
            <a:pPr lvl="1"/>
            <a:r>
              <a:rPr lang="en-GB" dirty="0"/>
              <a:t>They have a name</a:t>
            </a:r>
          </a:p>
          <a:p>
            <a:pPr lvl="1"/>
            <a:r>
              <a:rPr lang="en-GB" dirty="0"/>
              <a:t>They run a query</a:t>
            </a:r>
          </a:p>
          <a:p>
            <a:pPr lvl="1"/>
            <a:r>
              <a:rPr lang="en-GB" dirty="0"/>
              <a:t>You can then query them directly</a:t>
            </a:r>
          </a:p>
          <a:p>
            <a:pPr lvl="1"/>
            <a:r>
              <a:rPr lang="en-GB" dirty="0"/>
              <a:t>You can join them against other tables</a:t>
            </a:r>
          </a:p>
          <a:p>
            <a:pPr lvl="1"/>
            <a:r>
              <a:rPr lang="en-GB" dirty="0"/>
              <a:t>But they don’t store any data themselves</a:t>
            </a:r>
          </a:p>
          <a:p>
            <a:r>
              <a:rPr lang="en-GB" dirty="0"/>
              <a:t>You create a view by defining the query</a:t>
            </a:r>
          </a:p>
          <a:p>
            <a:pPr lvl="1"/>
            <a:r>
              <a:rPr lang="en-GB" dirty="0"/>
              <a:t>CREATE VIEW Name AS SELECT </a:t>
            </a:r>
            <a:r>
              <a:rPr lang="mr-IN" dirty="0"/>
              <a:t>…</a:t>
            </a:r>
            <a:r>
              <a:rPr lang="en-GB" dirty="0"/>
              <a:t> </a:t>
            </a:r>
          </a:p>
          <a:p>
            <a:r>
              <a:rPr lang="en-GB" dirty="0"/>
              <a:t>You can also remove views by dropping them</a:t>
            </a:r>
          </a:p>
          <a:p>
            <a:pPr lvl="1"/>
            <a:r>
              <a:rPr lang="en-GB" dirty="0"/>
              <a:t>DROP VIEW Name</a:t>
            </a:r>
          </a:p>
          <a:p>
            <a:r>
              <a:rPr lang="en-GB" dirty="0"/>
              <a:t>To modify a view</a:t>
            </a:r>
          </a:p>
          <a:p>
            <a:pPr lvl="1"/>
            <a:r>
              <a:rPr lang="en-GB" dirty="0"/>
              <a:t>Drop it and recreate it!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0" y="2449511"/>
            <a:ext cx="32258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932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Markup</a:t>
            </a:r>
            <a:r>
              <a:rPr lang="en-GB" dirty="0"/>
              <a:t>: From Human to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add further information as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0373"/>
            <a:ext cx="9144000" cy="43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7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9622"/>
            <a:ext cx="7886700" cy="547837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Data structures associated with a table to support queries</a:t>
            </a:r>
          </a:p>
          <a:p>
            <a:r>
              <a:rPr lang="en-GB" dirty="0"/>
              <a:t>Logically ordered by the values of a key</a:t>
            </a:r>
          </a:p>
          <a:p>
            <a:pPr lvl="1"/>
            <a:r>
              <a:rPr lang="en-GB" dirty="0"/>
              <a:t>Usually created for columns you’ll be accessing regularly</a:t>
            </a:r>
          </a:p>
          <a:p>
            <a:r>
              <a:rPr lang="en-GB" dirty="0"/>
              <a:t>Greatly improves database performance</a:t>
            </a:r>
          </a:p>
          <a:p>
            <a:pPr lvl="1"/>
            <a:r>
              <a:rPr lang="en-GB" dirty="0"/>
              <a:t>Instead of having to load all records (O(n) linear complexity) where you have to examine each and check if a clause holds</a:t>
            </a:r>
          </a:p>
          <a:p>
            <a:pPr lvl="1"/>
            <a:r>
              <a:rPr lang="en-GB" dirty="0"/>
              <a:t>Can quickly lookup and access associated rows based on the value of the index</a:t>
            </a:r>
          </a:p>
          <a:p>
            <a:pPr lvl="1"/>
            <a:r>
              <a:rPr lang="en-GB" dirty="0"/>
              <a:t>For example, ID columns, </a:t>
            </a:r>
            <a:r>
              <a:rPr lang="en-GB" dirty="0" err="1"/>
              <a:t>boolean</a:t>
            </a:r>
            <a:r>
              <a:rPr lang="en-GB" dirty="0"/>
              <a:t> properties etc.</a:t>
            </a:r>
          </a:p>
          <a:p>
            <a:r>
              <a:rPr lang="en-GB" dirty="0"/>
              <a:t>But adds cost to INSERT/UPDATE/DELETE</a:t>
            </a:r>
          </a:p>
          <a:p>
            <a:pPr lvl="1"/>
            <a:r>
              <a:rPr lang="en-GB" dirty="0"/>
              <a:t>Also have to update the indexes</a:t>
            </a:r>
          </a:p>
          <a:p>
            <a:r>
              <a:rPr lang="en-GB" dirty="0"/>
              <a:t>Efficiently querying large relations would be impossible without them!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79356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4434840"/>
            <a:ext cx="6997700" cy="2404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Mechanics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19239"/>
            <a:ext cx="7886700" cy="308705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Chosen attribute becomes an index key</a:t>
            </a:r>
          </a:p>
          <a:p>
            <a:pPr lvl="1"/>
            <a:r>
              <a:rPr lang="en-GB" dirty="0"/>
              <a:t>Sorted, searchable - </a:t>
            </a:r>
            <a:r>
              <a:rPr lang="en-GB" b="1" dirty="0"/>
              <a:t>Logarithmic</a:t>
            </a:r>
            <a:r>
              <a:rPr lang="en-GB" dirty="0"/>
              <a:t> time, rather than linear time</a:t>
            </a:r>
          </a:p>
          <a:p>
            <a:pPr lvl="1"/>
            <a:r>
              <a:rPr lang="en-GB" dirty="0"/>
              <a:t>Don’t have to scan the whole table</a:t>
            </a:r>
          </a:p>
          <a:p>
            <a:r>
              <a:rPr lang="en-GB" dirty="0"/>
              <a:t>Typically implemented as balanced </a:t>
            </a:r>
            <a:r>
              <a:rPr lang="en-GB" b="1" dirty="0"/>
              <a:t>binary trees</a:t>
            </a:r>
          </a:p>
          <a:p>
            <a:pPr lvl="1"/>
            <a:r>
              <a:rPr lang="en-GB" dirty="0"/>
              <a:t>Before, Between and After values to follow (can be used for comparisons and quality)</a:t>
            </a:r>
          </a:p>
          <a:p>
            <a:r>
              <a:rPr lang="en-GB" dirty="0"/>
              <a:t>Can also be implemented as </a:t>
            </a:r>
            <a:r>
              <a:rPr lang="en-GB" b="1" dirty="0"/>
              <a:t>hash</a:t>
            </a:r>
            <a:r>
              <a:rPr lang="en-GB" dirty="0"/>
              <a:t> indexes</a:t>
            </a:r>
          </a:p>
          <a:p>
            <a:pPr lvl="1"/>
            <a:r>
              <a:rPr lang="en-GB" dirty="0"/>
              <a:t>Only for equality (= or != operations)</a:t>
            </a:r>
          </a:p>
          <a:p>
            <a:r>
              <a:rPr lang="en-GB" dirty="0"/>
              <a:t>The database system will use the indexes to plan the best possible way to execute your query</a:t>
            </a:r>
          </a:p>
        </p:txBody>
      </p:sp>
    </p:spTree>
    <p:extLst>
      <p:ext uri="{BB962C8B-B14F-4D97-AF65-F5344CB8AC3E}">
        <p14:creationId xmlns:p14="http://schemas.microsoft.com/office/powerpoint/2010/main" val="6873950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515876" y="1402437"/>
            <a:ext cx="8112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Clubs(</a:t>
            </a:r>
            <a:r>
              <a:rPr lang="en-US" sz="2400" b="1" u="sng" dirty="0" err="1"/>
              <a:t>id</a:t>
            </a:r>
            <a:r>
              <a:rPr lang="en-US" sz="2400" b="1" dirty="0" err="1"/>
              <a:t>,name</a:t>
            </a:r>
            <a:r>
              <a:rPr lang="en-US" sz="2400" b="1" dirty="0"/>
              <a:t>)</a:t>
            </a:r>
          </a:p>
          <a:p>
            <a:pPr algn="ctr"/>
            <a:r>
              <a:rPr lang="en-US" sz="2400" b="1" dirty="0"/>
              <a:t>Members(</a:t>
            </a:r>
            <a:r>
              <a:rPr lang="en-US" sz="2400" b="1" u="sng" dirty="0" err="1"/>
              <a:t>id</a:t>
            </a:r>
            <a:r>
              <a:rPr lang="en-US" sz="2400" b="1" dirty="0" err="1"/>
              <a:t>,firstname,surname</a:t>
            </a:r>
            <a:r>
              <a:rPr lang="en-US" sz="2400" b="1" dirty="0"/>
              <a:t>)</a:t>
            </a:r>
          </a:p>
          <a:p>
            <a:pPr algn="ctr"/>
            <a:r>
              <a:rPr lang="en-US" sz="2400" b="1" dirty="0" err="1"/>
              <a:t>Clubs_Members</a:t>
            </a:r>
            <a:r>
              <a:rPr lang="en-US" sz="2400" b="1" dirty="0"/>
              <a:t>(</a:t>
            </a:r>
            <a:r>
              <a:rPr lang="en-US" sz="2400" b="1" u="sng" dirty="0" err="1"/>
              <a:t>club_id</a:t>
            </a:r>
            <a:r>
              <a:rPr lang="en-US" sz="2400" b="1" dirty="0" err="1"/>
              <a:t>,</a:t>
            </a:r>
            <a:r>
              <a:rPr lang="en-US" sz="2400" b="1" u="sng" dirty="0" err="1"/>
              <a:t>member_id</a:t>
            </a:r>
            <a:r>
              <a:rPr lang="en-US" sz="2400" b="1" dirty="0" err="1"/>
              <a:t>,year,committee</a:t>
            </a:r>
            <a:r>
              <a:rPr lang="en-US" sz="2400" b="1" dirty="0"/>
              <a:t>)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Which SQL will provide the year and total number of members that year?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15876" y="3929033"/>
            <a:ext cx="620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a) SELECT </a:t>
            </a:r>
            <a:r>
              <a:rPr lang="en-US" sz="2400" dirty="0" err="1"/>
              <a:t>year,count</a:t>
            </a:r>
            <a:r>
              <a:rPr lang="en-US" sz="2400" dirty="0"/>
              <a:t>(year) from </a:t>
            </a:r>
            <a:r>
              <a:rPr lang="en-US" sz="2400" dirty="0" err="1"/>
              <a:t>Clubs_Members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15876" y="4643497"/>
            <a:ext cx="6365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b) SELECT * from </a:t>
            </a:r>
            <a:r>
              <a:rPr lang="en-US" sz="2400" dirty="0" err="1"/>
              <a:t>Clubs_Members</a:t>
            </a:r>
            <a:r>
              <a:rPr lang="en-US" sz="2400" dirty="0"/>
              <a:t> GROUP BY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515876" y="5337400"/>
            <a:ext cx="743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c) SELECT COUNT(*) from </a:t>
            </a:r>
            <a:r>
              <a:rPr lang="en-US" sz="2400" dirty="0" err="1"/>
              <a:t>Clubs_Members</a:t>
            </a:r>
            <a:r>
              <a:rPr lang="en-US" sz="2400" dirty="0"/>
              <a:t> GROUP BY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515876" y="6031303"/>
            <a:ext cx="8057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d) SELECT </a:t>
            </a:r>
            <a:r>
              <a:rPr lang="en-US" sz="2400" dirty="0" err="1"/>
              <a:t>year,COUNT</a:t>
            </a:r>
            <a:r>
              <a:rPr lang="en-US" sz="2400" dirty="0"/>
              <a:t>(*) from </a:t>
            </a:r>
            <a:r>
              <a:rPr lang="en-US" sz="2400" dirty="0" err="1"/>
              <a:t>Clubs_Members</a:t>
            </a:r>
            <a:r>
              <a:rPr lang="en-US" sz="2400" dirty="0"/>
              <a:t> GROUP BY year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403103" y="5937079"/>
            <a:ext cx="8365339" cy="6501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6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515876" y="1402437"/>
            <a:ext cx="8112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Clubs(</a:t>
            </a:r>
            <a:r>
              <a:rPr lang="en-US" sz="2400" b="1" u="sng" dirty="0" err="1"/>
              <a:t>id</a:t>
            </a:r>
            <a:r>
              <a:rPr lang="en-US" sz="2400" b="1" dirty="0" err="1"/>
              <a:t>,name</a:t>
            </a:r>
            <a:r>
              <a:rPr lang="en-US" sz="2400" b="1" dirty="0"/>
              <a:t>)</a:t>
            </a:r>
          </a:p>
          <a:p>
            <a:pPr algn="ctr"/>
            <a:r>
              <a:rPr lang="en-US" sz="2400" b="1" dirty="0"/>
              <a:t>Members(</a:t>
            </a:r>
            <a:r>
              <a:rPr lang="en-US" sz="2400" b="1" u="sng" dirty="0" err="1"/>
              <a:t>id</a:t>
            </a:r>
            <a:r>
              <a:rPr lang="en-US" sz="2400" b="1" dirty="0" err="1"/>
              <a:t>,firstname,surname</a:t>
            </a:r>
            <a:r>
              <a:rPr lang="en-US" sz="2400" b="1" dirty="0"/>
              <a:t>)</a:t>
            </a:r>
          </a:p>
          <a:p>
            <a:pPr algn="ctr"/>
            <a:r>
              <a:rPr lang="en-US" sz="2400" b="1" dirty="0" err="1"/>
              <a:t>Clubs_Members</a:t>
            </a:r>
            <a:r>
              <a:rPr lang="en-US" sz="2400" b="1" dirty="0"/>
              <a:t>(</a:t>
            </a:r>
            <a:r>
              <a:rPr lang="en-US" sz="2400" b="1" u="sng" dirty="0" err="1"/>
              <a:t>club_id</a:t>
            </a:r>
            <a:r>
              <a:rPr lang="en-US" sz="2400" b="1" dirty="0" err="1"/>
              <a:t>,</a:t>
            </a:r>
            <a:r>
              <a:rPr lang="en-US" sz="2400" b="1" u="sng" dirty="0" err="1"/>
              <a:t>member_id</a:t>
            </a:r>
            <a:r>
              <a:rPr lang="en-US" sz="2400" b="1" dirty="0" err="1"/>
              <a:t>,year,committee</a:t>
            </a:r>
            <a:r>
              <a:rPr lang="en-US" sz="2400" b="1" dirty="0"/>
              <a:t>)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How many INNER JOINS would be required to select the </a:t>
            </a:r>
            <a:r>
              <a:rPr lang="en-US" sz="2400" b="1" dirty="0" err="1"/>
              <a:t>firstname</a:t>
            </a:r>
            <a:r>
              <a:rPr lang="en-US" sz="2400" b="1" dirty="0"/>
              <a:t>, surname and club name of every member?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15876" y="3929033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a)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15876" y="4643497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b)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515876" y="5337400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c)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515876" y="6031303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d) 3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389329" y="5220327"/>
            <a:ext cx="8365339" cy="6501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1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515876" y="1402437"/>
            <a:ext cx="81122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Clubs(</a:t>
            </a:r>
            <a:r>
              <a:rPr lang="en-US" sz="2000" b="1" u="sng" dirty="0" err="1"/>
              <a:t>id</a:t>
            </a:r>
            <a:r>
              <a:rPr lang="en-US" sz="2000" b="1" dirty="0" err="1"/>
              <a:t>,name</a:t>
            </a:r>
            <a:r>
              <a:rPr lang="en-US" sz="2000" b="1" dirty="0"/>
              <a:t>)</a:t>
            </a:r>
          </a:p>
          <a:p>
            <a:pPr algn="ctr"/>
            <a:r>
              <a:rPr lang="en-US" sz="2000" b="1" dirty="0"/>
              <a:t>Members(</a:t>
            </a:r>
            <a:r>
              <a:rPr lang="en-US" sz="2000" b="1" u="sng" dirty="0" err="1"/>
              <a:t>id</a:t>
            </a:r>
            <a:r>
              <a:rPr lang="en-US" sz="2000" b="1" dirty="0" err="1"/>
              <a:t>,firstname,surname</a:t>
            </a:r>
            <a:r>
              <a:rPr lang="en-US" sz="2000" b="1" dirty="0"/>
              <a:t>)</a:t>
            </a:r>
          </a:p>
          <a:p>
            <a:pPr algn="ctr"/>
            <a:r>
              <a:rPr lang="en-US" sz="2000" b="1" dirty="0" err="1"/>
              <a:t>Clubs_Members</a:t>
            </a:r>
            <a:r>
              <a:rPr lang="en-US" sz="2000" b="1" dirty="0"/>
              <a:t>(</a:t>
            </a:r>
            <a:r>
              <a:rPr lang="en-US" sz="2000" b="1" u="sng" dirty="0" err="1"/>
              <a:t>club_id</a:t>
            </a:r>
            <a:r>
              <a:rPr lang="en-US" sz="2000" b="1" dirty="0" err="1"/>
              <a:t>,</a:t>
            </a:r>
            <a:r>
              <a:rPr lang="en-US" sz="2000" b="1" u="sng" dirty="0" err="1"/>
              <a:t>member_id</a:t>
            </a:r>
            <a:r>
              <a:rPr lang="en-US" sz="2000" b="1" dirty="0" err="1"/>
              <a:t>,year,committee</a:t>
            </a:r>
            <a:r>
              <a:rPr lang="en-US" sz="2000" b="1" dirty="0"/>
              <a:t>)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What would be the difference when </a:t>
            </a:r>
            <a:r>
              <a:rPr lang="en-US" sz="2000" b="1" dirty="0" err="1"/>
              <a:t>SELECTing</a:t>
            </a:r>
            <a:r>
              <a:rPr lang="en-US" sz="2000" b="1" dirty="0"/>
              <a:t> from Members using LEFT JOINs rather than INNER JOIN to </a:t>
            </a:r>
            <a:r>
              <a:rPr lang="en-US" sz="2000" b="1" dirty="0" err="1"/>
              <a:t>Clubs_Members</a:t>
            </a:r>
            <a:r>
              <a:rPr lang="en-US" sz="2000" b="1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15876" y="3929033"/>
            <a:ext cx="4974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a) Members without clubs will appear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15876" y="4643497"/>
            <a:ext cx="4935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b) Clubs without members will appear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515876" y="5337400"/>
            <a:ext cx="495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c) Members with clubs will not appear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515876" y="6031303"/>
            <a:ext cx="227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d) No difference 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389329" y="3834809"/>
            <a:ext cx="8365339" cy="6501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4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CF3-BF61-5E4D-83F2-F8602AE2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7DA3F-C7AA-B34F-AE38-42988D413428}"/>
              </a:ext>
            </a:extLst>
          </p:cNvPr>
          <p:cNvSpPr txBox="1"/>
          <p:nvPr/>
        </p:nvSpPr>
        <p:spPr>
          <a:xfrm>
            <a:off x="515876" y="1402437"/>
            <a:ext cx="81122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Clubs(</a:t>
            </a:r>
            <a:r>
              <a:rPr lang="en-US" sz="2000" b="1" u="sng" dirty="0" err="1"/>
              <a:t>id</a:t>
            </a:r>
            <a:r>
              <a:rPr lang="en-US" sz="2000" b="1" dirty="0" err="1"/>
              <a:t>,name</a:t>
            </a:r>
            <a:r>
              <a:rPr lang="en-US" sz="2000" b="1" dirty="0"/>
              <a:t>)</a:t>
            </a:r>
          </a:p>
          <a:p>
            <a:pPr algn="ctr"/>
            <a:r>
              <a:rPr lang="en-US" sz="2000" b="1" dirty="0"/>
              <a:t>Members(</a:t>
            </a:r>
            <a:r>
              <a:rPr lang="en-US" sz="2000" b="1" u="sng" dirty="0" err="1"/>
              <a:t>id</a:t>
            </a:r>
            <a:r>
              <a:rPr lang="en-US" sz="2000" b="1" dirty="0" err="1"/>
              <a:t>,firstname,surname</a:t>
            </a:r>
            <a:r>
              <a:rPr lang="en-US" sz="2000" b="1" dirty="0"/>
              <a:t>)</a:t>
            </a:r>
          </a:p>
          <a:p>
            <a:pPr algn="ctr"/>
            <a:r>
              <a:rPr lang="en-US" sz="2000" b="1" dirty="0" err="1"/>
              <a:t>Clubs_Members</a:t>
            </a:r>
            <a:r>
              <a:rPr lang="en-US" sz="2000" b="1" dirty="0"/>
              <a:t>(</a:t>
            </a:r>
            <a:r>
              <a:rPr lang="en-US" sz="2000" b="1" u="sng" dirty="0" err="1"/>
              <a:t>club_id</a:t>
            </a:r>
            <a:r>
              <a:rPr lang="en-US" sz="2000" b="1" dirty="0" err="1"/>
              <a:t>,</a:t>
            </a:r>
            <a:r>
              <a:rPr lang="en-US" sz="2000" b="1" u="sng" dirty="0" err="1"/>
              <a:t>member_id</a:t>
            </a:r>
            <a:r>
              <a:rPr lang="en-US" sz="2000" b="1" dirty="0" err="1"/>
              <a:t>,year,committee</a:t>
            </a:r>
            <a:r>
              <a:rPr lang="en-US" sz="2000" b="1" dirty="0"/>
              <a:t>)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What would be an appropriate UNIQUE index on </a:t>
            </a:r>
            <a:r>
              <a:rPr lang="en-US" sz="2000" b="1" dirty="0" err="1"/>
              <a:t>clubs_members</a:t>
            </a:r>
            <a:r>
              <a:rPr lang="en-US" sz="2000" b="1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6AD35-1A53-564C-B742-127D342172CD}"/>
              </a:ext>
            </a:extLst>
          </p:cNvPr>
          <p:cNvSpPr txBox="1"/>
          <p:nvPr/>
        </p:nvSpPr>
        <p:spPr>
          <a:xfrm>
            <a:off x="515876" y="3929033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a) 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7776B-955E-7848-A522-BC727A738593}"/>
              </a:ext>
            </a:extLst>
          </p:cNvPr>
          <p:cNvSpPr txBox="1"/>
          <p:nvPr/>
        </p:nvSpPr>
        <p:spPr>
          <a:xfrm>
            <a:off x="515876" y="4643497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b) </a:t>
            </a:r>
            <a:r>
              <a:rPr lang="en-US" sz="2400" dirty="0" err="1"/>
              <a:t>club_id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4A364-813F-B444-83F3-C82046B8355B}"/>
              </a:ext>
            </a:extLst>
          </p:cNvPr>
          <p:cNvSpPr txBox="1"/>
          <p:nvPr/>
        </p:nvSpPr>
        <p:spPr>
          <a:xfrm>
            <a:off x="515876" y="5337400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c) </a:t>
            </a:r>
            <a:r>
              <a:rPr lang="en-US" sz="2400" dirty="0" err="1"/>
              <a:t>club_id,member_id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18960-57D8-A24A-B235-FCA4553123D7}"/>
              </a:ext>
            </a:extLst>
          </p:cNvPr>
          <p:cNvSpPr txBox="1"/>
          <p:nvPr/>
        </p:nvSpPr>
        <p:spPr>
          <a:xfrm>
            <a:off x="515876" y="6031303"/>
            <a:ext cx="357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d) </a:t>
            </a:r>
            <a:r>
              <a:rPr lang="en-US" sz="2400" dirty="0" err="1"/>
              <a:t>club_id,member_id,year</a:t>
            </a:r>
            <a:endParaRPr lang="en-US" sz="2400" dirty="0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DF5C7A-0692-624A-BCC9-C8C564BAA656}"/>
              </a:ext>
            </a:extLst>
          </p:cNvPr>
          <p:cNvSpPr/>
          <p:nvPr/>
        </p:nvSpPr>
        <p:spPr>
          <a:xfrm>
            <a:off x="262784" y="5937079"/>
            <a:ext cx="8365339" cy="6501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9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luck!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07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SGML: Standard Generalised </a:t>
            </a:r>
            <a:r>
              <a:rPr lang="en-GB" dirty="0" err="1"/>
              <a:t>Markup</a:t>
            </a:r>
            <a:r>
              <a:rPr lang="en-GB" dirty="0"/>
              <a:t>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02179"/>
            <a:ext cx="78867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An ISO standard for defining </a:t>
            </a:r>
            <a:r>
              <a:rPr lang="en-GB" dirty="0" err="1"/>
              <a:t>Markup</a:t>
            </a:r>
            <a:r>
              <a:rPr lang="en-GB" dirty="0"/>
              <a:t> Languages (1986)</a:t>
            </a:r>
          </a:p>
          <a:p>
            <a:pPr lvl="1"/>
            <a:r>
              <a:rPr lang="en-GB" dirty="0"/>
              <a:t>Marking up the content</a:t>
            </a:r>
          </a:p>
          <a:p>
            <a:r>
              <a:rPr lang="en-GB" dirty="0"/>
              <a:t>A Super set of all </a:t>
            </a:r>
            <a:r>
              <a:rPr lang="en-GB" dirty="0" err="1"/>
              <a:t>markup</a:t>
            </a:r>
            <a:r>
              <a:rPr lang="en-GB" dirty="0"/>
              <a:t> languages</a:t>
            </a:r>
          </a:p>
          <a:p>
            <a:r>
              <a:rPr lang="en-GB" dirty="0" err="1"/>
              <a:t>Seperates</a:t>
            </a:r>
            <a:r>
              <a:rPr lang="en-GB" dirty="0"/>
              <a:t> structure from content</a:t>
            </a:r>
          </a:p>
          <a:p>
            <a:r>
              <a:rPr lang="en-GB" dirty="0"/>
              <a:t>Metalanguage: Describing formatting and </a:t>
            </a:r>
            <a:r>
              <a:rPr lang="en-GB" dirty="0" err="1"/>
              <a:t>markup</a:t>
            </a:r>
            <a:r>
              <a:rPr lang="en-GB" dirty="0"/>
              <a:t> languages</a:t>
            </a:r>
          </a:p>
          <a:p>
            <a:endParaRPr lang="en-GB" dirty="0"/>
          </a:p>
          <a:p>
            <a:r>
              <a:rPr lang="en-GB" dirty="0"/>
              <a:t>Tags: &lt;tag&gt; </a:t>
            </a:r>
            <a:r>
              <a:rPr lang="mr-IN" dirty="0"/>
              <a:t>…</a:t>
            </a:r>
            <a:r>
              <a:rPr lang="en-GB" dirty="0"/>
              <a:t> &lt;/tag&gt;</a:t>
            </a:r>
          </a:p>
          <a:p>
            <a:endParaRPr lang="en-GB" dirty="0"/>
          </a:p>
          <a:p>
            <a:r>
              <a:rPr lang="en-GB" dirty="0"/>
              <a:t>Attributes: </a:t>
            </a:r>
          </a:p>
          <a:p>
            <a:pPr lvl="1"/>
            <a:r>
              <a:rPr lang="en-GB" dirty="0"/>
              <a:t>&lt;tag attribute=”value”&gt;</a:t>
            </a:r>
          </a:p>
          <a:p>
            <a:pPr lvl="1"/>
            <a:endParaRPr lang="en-GB" dirty="0"/>
          </a:p>
          <a:p>
            <a:r>
              <a:rPr lang="en-GB" dirty="0"/>
              <a:t>Content</a:t>
            </a:r>
          </a:p>
          <a:p>
            <a:pPr lvl="1"/>
            <a:r>
              <a:rPr lang="en-GB" dirty="0"/>
              <a:t>&lt;tag&gt;Content Goes Here&lt;/tag&gt;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578" y="4117242"/>
            <a:ext cx="3840284" cy="171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92027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XML: </a:t>
            </a:r>
            <a:r>
              <a:rPr lang="en-GB" dirty="0" err="1"/>
              <a:t>eXtensible</a:t>
            </a:r>
            <a:r>
              <a:rPr lang="en-GB" dirty="0"/>
              <a:t> </a:t>
            </a:r>
            <a:r>
              <a:rPr lang="en-GB" dirty="0" err="1"/>
              <a:t>Markup</a:t>
            </a:r>
            <a:r>
              <a:rPr lang="en-GB" dirty="0"/>
              <a:t> Language</a:t>
            </a:r>
          </a:p>
          <a:p>
            <a:r>
              <a:rPr lang="en-GB" b="1" dirty="0"/>
              <a:t>Hierarchical</a:t>
            </a:r>
          </a:p>
          <a:p>
            <a:r>
              <a:rPr lang="en-GB" dirty="0"/>
              <a:t>Designed to carry data, not display data</a:t>
            </a:r>
          </a:p>
          <a:p>
            <a:r>
              <a:rPr lang="en-GB" dirty="0"/>
              <a:t>No defined tags</a:t>
            </a:r>
          </a:p>
          <a:p>
            <a:pPr lvl="1"/>
            <a:r>
              <a:rPr lang="en-GB" dirty="0"/>
              <a:t>You define your own XML tags</a:t>
            </a:r>
          </a:p>
          <a:p>
            <a:r>
              <a:rPr lang="en-GB" dirty="0"/>
              <a:t>Meta-tools to define purpose of specific tags</a:t>
            </a:r>
          </a:p>
          <a:p>
            <a:pPr lvl="1"/>
            <a:r>
              <a:rPr lang="en-GB" dirty="0"/>
              <a:t>DTD: Document Type Definition</a:t>
            </a:r>
          </a:p>
          <a:p>
            <a:pPr lvl="1"/>
            <a:r>
              <a:rPr lang="en-GB" dirty="0"/>
              <a:t>Schema</a:t>
            </a:r>
          </a:p>
          <a:p>
            <a:r>
              <a:rPr lang="en-GB" dirty="0"/>
              <a:t>Unicode</a:t>
            </a:r>
          </a:p>
          <a:p>
            <a:r>
              <a:rPr lang="en-GB" dirty="0"/>
              <a:t>W3C recommendation (1998)</a:t>
            </a:r>
          </a:p>
        </p:txBody>
      </p:sp>
      <p:pic>
        <p:nvPicPr>
          <p:cNvPr id="3074" name="Picture 2" descr="mage result for pizza x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07" y="2078892"/>
            <a:ext cx="3461606" cy="333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1881</TotalTime>
  <Words>3732</Words>
  <Application>Microsoft Macintosh PowerPoint</Application>
  <PresentationFormat>On-screen Show (4:3)</PresentationFormat>
  <Paragraphs>565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Courier</vt:lpstr>
      <vt:lpstr>Courier New</vt:lpstr>
      <vt:lpstr>Helvetica</vt:lpstr>
      <vt:lpstr>Office Theme</vt:lpstr>
      <vt:lpstr>COMP1204: Revision</vt:lpstr>
      <vt:lpstr>What will be in the exam?</vt:lpstr>
      <vt:lpstr>What will be in the exam?</vt:lpstr>
      <vt:lpstr>Today</vt:lpstr>
      <vt:lpstr>Structured Data</vt:lpstr>
      <vt:lpstr>Human vs. Machine</vt:lpstr>
      <vt:lpstr>Markup: From Human to Machine</vt:lpstr>
      <vt:lpstr>SGML: Standard Generalised Markup Language</vt:lpstr>
      <vt:lpstr>XML</vt:lpstr>
      <vt:lpstr>XML Syntax</vt:lpstr>
      <vt:lpstr>The XML Suite</vt:lpstr>
      <vt:lpstr>Schema</vt:lpstr>
      <vt:lpstr>Namespaces</vt:lpstr>
      <vt:lpstr>XPATH</vt:lpstr>
      <vt:lpstr>XPATH: Reminders</vt:lpstr>
      <vt:lpstr>XPATH: Reminders</vt:lpstr>
      <vt:lpstr>XSLT</vt:lpstr>
      <vt:lpstr>XSLT: Putting it to use</vt:lpstr>
      <vt:lpstr>PowerPoint Presentation</vt:lpstr>
      <vt:lpstr>What about HTML?</vt:lpstr>
      <vt:lpstr>Other forms of structured data</vt:lpstr>
      <vt:lpstr>Exam Question</vt:lpstr>
      <vt:lpstr>Exam Question</vt:lpstr>
      <vt:lpstr>Exam Question</vt:lpstr>
      <vt:lpstr>Normalisation</vt:lpstr>
      <vt:lpstr>What is Normalisation?</vt:lpstr>
      <vt:lpstr>The Steps to being normal</vt:lpstr>
      <vt:lpstr>Pre-Normalisation</vt:lpstr>
      <vt:lpstr>Converting to 1NF</vt:lpstr>
      <vt:lpstr>What are the problems?</vt:lpstr>
      <vt:lpstr>Identify functional dependencies</vt:lpstr>
      <vt:lpstr>Identify partial dependencies</vt:lpstr>
      <vt:lpstr>Converting to 2NF</vt:lpstr>
      <vt:lpstr>Looking at the problems</vt:lpstr>
      <vt:lpstr>Identify transitive dependencies</vt:lpstr>
      <vt:lpstr>Converting to 3NF</vt:lpstr>
      <vt:lpstr>Is it BCNF?</vt:lpstr>
      <vt:lpstr>Why is it better?</vt:lpstr>
      <vt:lpstr>What are the consequences?</vt:lpstr>
      <vt:lpstr>Denormalisation?</vt:lpstr>
      <vt:lpstr>Exam Question</vt:lpstr>
      <vt:lpstr>Exam Question</vt:lpstr>
      <vt:lpstr>Exam Question</vt:lpstr>
      <vt:lpstr>Exam Question</vt:lpstr>
      <vt:lpstr>Data Modelling</vt:lpstr>
      <vt:lpstr>Three types of Data Modelling</vt:lpstr>
      <vt:lpstr>Conceptual Model</vt:lpstr>
      <vt:lpstr>Logical Model</vt:lpstr>
      <vt:lpstr>Physical Model</vt:lpstr>
      <vt:lpstr>Types of relationships</vt:lpstr>
      <vt:lpstr>Relationships  (Crow’s Foot Notation)</vt:lpstr>
      <vt:lpstr>Cardinality and Modality</vt:lpstr>
      <vt:lpstr>Surrogate Keys: ID Fields</vt:lpstr>
      <vt:lpstr>Database Systems</vt:lpstr>
      <vt:lpstr>What is SQL</vt:lpstr>
      <vt:lpstr>Data Definition</vt:lpstr>
      <vt:lpstr>Create a Table</vt:lpstr>
      <vt:lpstr>Getting more Complex</vt:lpstr>
      <vt:lpstr>Maintaining Referential Integrity</vt:lpstr>
      <vt:lpstr>Summary</vt:lpstr>
      <vt:lpstr>Inserting</vt:lpstr>
      <vt:lpstr>Updating and Deleting</vt:lpstr>
      <vt:lpstr>SELECT</vt:lpstr>
      <vt:lpstr>SELECT</vt:lpstr>
      <vt:lpstr>Aggregating</vt:lpstr>
      <vt:lpstr>Joins</vt:lpstr>
      <vt:lpstr>Join Types</vt:lpstr>
      <vt:lpstr>Joining in SQL</vt:lpstr>
      <vt:lpstr>Views</vt:lpstr>
      <vt:lpstr>Indexes</vt:lpstr>
      <vt:lpstr>Index Mechanics</vt:lpstr>
      <vt:lpstr>Exam Question</vt:lpstr>
      <vt:lpstr>Exam Question</vt:lpstr>
      <vt:lpstr>Exam Question</vt:lpstr>
      <vt:lpstr>Exam Question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COMP1204: Normalisation</dc:title>
  <dc:creator>Microsoft Office User</dc:creator>
  <cp:lastModifiedBy>Oliver Bills</cp:lastModifiedBy>
  <cp:revision>61</cp:revision>
  <dcterms:created xsi:type="dcterms:W3CDTF">2018-03-13T08:20:02Z</dcterms:created>
  <dcterms:modified xsi:type="dcterms:W3CDTF">2019-05-16T15:34:20Z</dcterms:modified>
</cp:coreProperties>
</file>